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438912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E9DCCD"/>
    <a:srgbClr val="F9F4F0"/>
    <a:srgbClr val="E6E6E2"/>
    <a:srgbClr val="F7E2E4"/>
    <a:srgbClr val="FAF8F3"/>
    <a:srgbClr val="F4E1E3"/>
    <a:srgbClr val="EEEBE5"/>
    <a:srgbClr val="FCFFFF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979D0-4812-C84D-B2A6-EF4C79076BEE}" v="1195" dt="2025-06-03T21:27:49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6"/>
    <p:restoredTop sz="94463"/>
  </p:normalViewPr>
  <p:slideViewPr>
    <p:cSldViewPr snapToGrid="0">
      <p:cViewPr varScale="1">
        <p:scale>
          <a:sx n="31" d="100"/>
          <a:sy n="31" d="100"/>
        </p:scale>
        <p:origin x="31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4622-F997-C344-AE9A-C7B3E063B66B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49879-991E-C34A-8815-EAAE5623F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49879-991E-C34A-8815-EAAE5623F0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1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591562"/>
            <a:ext cx="329184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526522"/>
            <a:ext cx="329184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168400"/>
            <a:ext cx="946404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168400"/>
            <a:ext cx="2784348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5471163"/>
            <a:ext cx="3785616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4686283"/>
            <a:ext cx="3785616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5842000"/>
            <a:ext cx="186537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5842000"/>
            <a:ext cx="186537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168401"/>
            <a:ext cx="3785616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5379722"/>
            <a:ext cx="18568033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8016240"/>
            <a:ext cx="18568033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5379722"/>
            <a:ext cx="18659477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8016240"/>
            <a:ext cx="18659477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159762"/>
            <a:ext cx="2221992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159762"/>
            <a:ext cx="2221992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168401"/>
            <a:ext cx="378561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5842000"/>
            <a:ext cx="378561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AE212-CBED-CE41-8D3E-4D9E3B1BE140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0340322"/>
            <a:ext cx="148132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2DB38C3-83B3-CFC5-B012-2EA73759372D}"/>
              </a:ext>
            </a:extLst>
          </p:cNvPr>
          <p:cNvGrpSpPr/>
          <p:nvPr/>
        </p:nvGrpSpPr>
        <p:grpSpPr>
          <a:xfrm>
            <a:off x="31250464" y="-102710"/>
            <a:ext cx="12640736" cy="22048309"/>
            <a:chOff x="31250464" y="-102710"/>
            <a:chExt cx="12640736" cy="220483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B755B4-CF09-1DE4-5330-7EADA2EDC2E4}"/>
                </a:ext>
              </a:extLst>
            </p:cNvPr>
            <p:cNvSpPr/>
            <p:nvPr/>
          </p:nvSpPr>
          <p:spPr>
            <a:xfrm>
              <a:off x="31250464" y="11347"/>
              <a:ext cx="12640736" cy="21934252"/>
            </a:xfrm>
            <a:prstGeom prst="rect">
              <a:avLst/>
            </a:prstGeom>
            <a:solidFill>
              <a:srgbClr val="E6E6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3881BFC1-A786-0066-E97A-E641E6838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0462" y="-102710"/>
              <a:ext cx="12600737" cy="12600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676C15-C82F-288E-57C6-43ADBD060C81}"/>
              </a:ext>
            </a:extLst>
          </p:cNvPr>
          <p:cNvSpPr txBox="1"/>
          <p:nvPr/>
        </p:nvSpPr>
        <p:spPr>
          <a:xfrm>
            <a:off x="169332" y="2044821"/>
            <a:ext cx="307056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g Caslon Medium" panose="02000603090000020003" pitchFamily="2" charset="-79"/>
                <a:cs typeface="Big Caslon Medium" panose="02000603090000020003" pitchFamily="2" charset="-79"/>
              </a:rPr>
              <a:t>Your </a:t>
            </a:r>
            <a:r>
              <a:rPr lang="en-US" sz="9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g Caslon Medium" panose="02000603090000020003" pitchFamily="2" charset="-79"/>
                <a:cs typeface="Big Caslon Medium" panose="02000603090000020003" pitchFamily="2" charset="-79"/>
              </a:rPr>
              <a:t>Personalized</a:t>
            </a:r>
            <a:r>
              <a:rPr lang="en-US" sz="9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g Caslon Medium" panose="02000603090000020003" pitchFamily="2" charset="-79"/>
                <a:cs typeface="Big Caslon Medium" panose="02000603090000020003" pitchFamily="2" charset="-79"/>
              </a:rPr>
              <a:t> Vision &amp; Language Assistant</a:t>
            </a:r>
            <a:endParaRPr lang="en-US" sz="9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15C2E1-8B76-B99C-2305-71320762E4BB}"/>
              </a:ext>
            </a:extLst>
          </p:cNvPr>
          <p:cNvSpPr txBox="1"/>
          <p:nvPr/>
        </p:nvSpPr>
        <p:spPr>
          <a:xfrm>
            <a:off x="6111207" y="77253"/>
            <a:ext cx="39624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Topics</a:t>
            </a:r>
          </a:p>
          <a:p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Multimodal Models</a:t>
            </a:r>
          </a:p>
          <a:p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Personalization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013FD-F4BC-BD64-98F5-66C53744CE04}"/>
              </a:ext>
            </a:extLst>
          </p:cNvPr>
          <p:cNvSpPr txBox="1"/>
          <p:nvPr/>
        </p:nvSpPr>
        <p:spPr>
          <a:xfrm>
            <a:off x="10479370" y="77253"/>
            <a:ext cx="90593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Authors</a:t>
            </a:r>
          </a:p>
          <a:p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Thao Nguyen</a:t>
            </a:r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1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, Krishna Kumar Singh</a:t>
            </a:r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2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, Jing Shi</a:t>
            </a:r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2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,</a:t>
            </a:r>
          </a:p>
          <a:p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Trung Bui</a:t>
            </a:r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2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, Yong Jae Lee</a:t>
            </a:r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1, *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, Yuheng Li</a:t>
            </a:r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2, 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F643A8-84EF-04E0-F1FD-5E3AD0BCFF8A}"/>
              </a:ext>
            </a:extLst>
          </p:cNvPr>
          <p:cNvSpPr txBox="1"/>
          <p:nvPr/>
        </p:nvSpPr>
        <p:spPr>
          <a:xfrm>
            <a:off x="19944465" y="77253"/>
            <a:ext cx="3301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Affiliation</a:t>
            </a:r>
          </a:p>
          <a:p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1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UW--Madison</a:t>
            </a:r>
          </a:p>
          <a:p>
            <a:r>
              <a:rPr lang="en-US" sz="3500" baseline="30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2</a:t>
            </a:r>
            <a:r>
              <a:rPr lang="en-US" sz="35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Adobe Research</a:t>
            </a:r>
            <a:endParaRPr lang="en-US" sz="3500" dirty="0"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75D59D66-898E-F8A3-F3D9-84C741136D12}"/>
              </a:ext>
            </a:extLst>
          </p:cNvPr>
          <p:cNvGrpSpPr/>
          <p:nvPr/>
        </p:nvGrpSpPr>
        <p:grpSpPr>
          <a:xfrm>
            <a:off x="23448578" y="340734"/>
            <a:ext cx="7426366" cy="1181199"/>
            <a:chOff x="21128040" y="294970"/>
            <a:chExt cx="7426366" cy="1181199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26D0856-5E4F-9D5B-227D-BF852C009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040" y="294970"/>
              <a:ext cx="3525423" cy="118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5E26214B-BE73-BEF1-0477-4F2536E40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8983" y="424552"/>
              <a:ext cx="3525423" cy="922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CVPR 2025 - Amazon Science">
            <a:extLst>
              <a:ext uri="{FF2B5EF4-FFF2-40B4-BE49-F238E27FC236}">
                <a16:creationId xmlns:a16="http://schemas.microsoft.com/office/drawing/2014/main" id="{530751AE-53E8-B0FA-F476-CED9ACD1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0" y="415586"/>
            <a:ext cx="3348235" cy="10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E7F065-9377-69AD-50A8-47619B2ED756}"/>
              </a:ext>
            </a:extLst>
          </p:cNvPr>
          <p:cNvCxnSpPr>
            <a:cxnSpLocks/>
          </p:cNvCxnSpPr>
          <p:nvPr/>
        </p:nvCxnSpPr>
        <p:spPr>
          <a:xfrm>
            <a:off x="10276489" y="140804"/>
            <a:ext cx="0" cy="1630907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8DB195-A4BC-9923-9371-C245B8C7A441}"/>
              </a:ext>
            </a:extLst>
          </p:cNvPr>
          <p:cNvCxnSpPr>
            <a:cxnSpLocks/>
          </p:cNvCxnSpPr>
          <p:nvPr/>
        </p:nvCxnSpPr>
        <p:spPr>
          <a:xfrm>
            <a:off x="5908326" y="140804"/>
            <a:ext cx="0" cy="1630907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66D1A3-C22B-1C6C-D4D4-450386AD5320}"/>
              </a:ext>
            </a:extLst>
          </p:cNvPr>
          <p:cNvCxnSpPr>
            <a:cxnSpLocks/>
          </p:cNvCxnSpPr>
          <p:nvPr/>
        </p:nvCxnSpPr>
        <p:spPr>
          <a:xfrm>
            <a:off x="19741584" y="140804"/>
            <a:ext cx="0" cy="1630907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21F373-57EA-CCA6-8749-A64B7F74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77" y="5503632"/>
            <a:ext cx="21328473" cy="78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ining Pipeline">
            <a:extLst>
              <a:ext uri="{FF2B5EF4-FFF2-40B4-BE49-F238E27FC236}">
                <a16:creationId xmlns:a16="http://schemas.microsoft.com/office/drawing/2014/main" id="{CC8BEFC0-3BE2-6264-7669-252F1165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" y="7072413"/>
            <a:ext cx="8289220" cy="42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977290-7DCC-A1A5-54A4-6B2A31ECD30F}"/>
              </a:ext>
            </a:extLst>
          </p:cNvPr>
          <p:cNvSpPr txBox="1"/>
          <p:nvPr/>
        </p:nvSpPr>
        <p:spPr>
          <a:xfrm>
            <a:off x="9171081" y="4148204"/>
            <a:ext cx="215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How to make LMMs understand </a:t>
            </a:r>
            <a:r>
              <a:rPr lang="en-US" sz="6000" u="sng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personalized concept</a:t>
            </a:r>
            <a:r>
              <a:rPr lang="en-US" sz="6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87A239-1AA9-35B2-53D7-4EA195102B82}"/>
              </a:ext>
            </a:extLst>
          </p:cNvPr>
          <p:cNvCxnSpPr>
            <a:cxnSpLocks/>
          </p:cNvCxnSpPr>
          <p:nvPr/>
        </p:nvCxnSpPr>
        <p:spPr>
          <a:xfrm flipV="1">
            <a:off x="8809558" y="4308812"/>
            <a:ext cx="0" cy="17264255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660EB3FA-30AF-D57A-B1A6-876080F53FFD}"/>
              </a:ext>
            </a:extLst>
          </p:cNvPr>
          <p:cNvGrpSpPr/>
          <p:nvPr/>
        </p:nvGrpSpPr>
        <p:grpSpPr>
          <a:xfrm>
            <a:off x="121613" y="4182071"/>
            <a:ext cx="6926073" cy="694604"/>
            <a:chOff x="121613" y="4308812"/>
            <a:chExt cx="6926073" cy="69460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933513-6D2C-8A7D-B3BC-D4B90E3948F6}"/>
                </a:ext>
              </a:extLst>
            </p:cNvPr>
            <p:cNvSpPr/>
            <p:nvPr/>
          </p:nvSpPr>
          <p:spPr>
            <a:xfrm>
              <a:off x="127559" y="4308812"/>
              <a:ext cx="6920127" cy="6946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6F43D7-794B-7D6B-3ADC-0D2E54FD1C83}"/>
                </a:ext>
              </a:extLst>
            </p:cNvPr>
            <p:cNvSpPr txBox="1"/>
            <p:nvPr/>
          </p:nvSpPr>
          <p:spPr>
            <a:xfrm>
              <a:off x="121613" y="4346826"/>
              <a:ext cx="69201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>
                  <a:solidFill>
                    <a:srgbClr val="FBFB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APPROACH (YO’CHAMLEON)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CA80F1-7CE7-BB47-47B7-3D6439E3B6E7}"/>
              </a:ext>
            </a:extLst>
          </p:cNvPr>
          <p:cNvCxnSpPr>
            <a:cxnSpLocks/>
          </p:cNvCxnSpPr>
          <p:nvPr/>
        </p:nvCxnSpPr>
        <p:spPr>
          <a:xfrm>
            <a:off x="460283" y="13785287"/>
            <a:ext cx="765501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430B245-459B-DD11-A43A-6B9D850A887E}"/>
              </a:ext>
            </a:extLst>
          </p:cNvPr>
          <p:cNvSpPr txBox="1"/>
          <p:nvPr/>
        </p:nvSpPr>
        <p:spPr>
          <a:xfrm>
            <a:off x="161427" y="13954448"/>
            <a:ext cx="8339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WHY DIFFICULT?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EF0FC3-6455-46F6-47A5-9208C1F417E3}"/>
              </a:ext>
            </a:extLst>
          </p:cNvPr>
          <p:cNvCxnSpPr>
            <a:cxnSpLocks/>
          </p:cNvCxnSpPr>
          <p:nvPr/>
        </p:nvCxnSpPr>
        <p:spPr>
          <a:xfrm>
            <a:off x="9824232" y="13785287"/>
            <a:ext cx="20275161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0" name="Picture 16" descr="modalities">
            <a:extLst>
              <a:ext uri="{FF2B5EF4-FFF2-40B4-BE49-F238E27FC236}">
                <a16:creationId xmlns:a16="http://schemas.microsoft.com/office/drawing/2014/main" id="{D8CCBE88-1D86-95E9-7A34-67753DD5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3" y="14713225"/>
            <a:ext cx="8272426" cy="49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70C0E45-8A8F-282F-91B3-0685013B4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9"/>
          <a:stretch>
            <a:fillRect/>
          </a:stretch>
        </p:blipFill>
        <p:spPr bwMode="auto">
          <a:xfrm>
            <a:off x="31570466" y="14230688"/>
            <a:ext cx="12088403" cy="75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oft-positive-images">
            <a:extLst>
              <a:ext uri="{FF2B5EF4-FFF2-40B4-BE49-F238E27FC236}">
                <a16:creationId xmlns:a16="http://schemas.microsoft.com/office/drawing/2014/main" id="{BBB1915E-D8BB-DAAE-5480-33E9BE73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02" y="15857761"/>
            <a:ext cx="10657871" cy="58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lfprompting">
            <a:extLst>
              <a:ext uri="{FF2B5EF4-FFF2-40B4-BE49-F238E27FC236}">
                <a16:creationId xmlns:a16="http://schemas.microsoft.com/office/drawing/2014/main" id="{2AE28F6E-13F9-6906-806B-4229AC5D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87" y="19900779"/>
            <a:ext cx="10224433" cy="1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9FC3193-59A0-9903-4764-C7A43E24FE0E}"/>
              </a:ext>
            </a:extLst>
          </p:cNvPr>
          <p:cNvSpPr txBox="1"/>
          <p:nvPr/>
        </p:nvSpPr>
        <p:spPr>
          <a:xfrm>
            <a:off x="9122202" y="13981263"/>
            <a:ext cx="2197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3S</a:t>
            </a:r>
            <a:r>
              <a:rPr lang="en-US" sz="6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en-US" sz="6000" dirty="0">
                <a:solidFill>
                  <a:srgbClr val="C00000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</a:t>
            </a:r>
            <a:r>
              <a:rPr lang="en-US" sz="6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oft-prompt + </a:t>
            </a:r>
            <a:r>
              <a:rPr lang="en-US" sz="6000" dirty="0">
                <a:solidFill>
                  <a:srgbClr val="C00000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</a:t>
            </a:r>
            <a:r>
              <a:rPr lang="en-US" sz="6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oft-positive + </a:t>
            </a:r>
            <a:r>
              <a:rPr lang="en-US" sz="6000" dirty="0">
                <a:solidFill>
                  <a:srgbClr val="C00000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</a:t>
            </a:r>
            <a:r>
              <a:rPr lang="en-US" sz="60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elf-prompting</a:t>
            </a:r>
          </a:p>
        </p:txBody>
      </p:sp>
      <p:pic>
        <p:nvPicPr>
          <p:cNvPr id="60" name="Picture 5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8A0984-F057-79A9-71CE-809E3B3936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83399" y="70015"/>
            <a:ext cx="2275470" cy="227547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B7AC657-3C76-5C7E-1191-F2EE062D5D92}"/>
              </a:ext>
            </a:extLst>
          </p:cNvPr>
          <p:cNvSpPr/>
          <p:nvPr/>
        </p:nvSpPr>
        <p:spPr>
          <a:xfrm>
            <a:off x="31532972" y="492953"/>
            <a:ext cx="9618096" cy="1662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C1E428-7BF5-1132-700B-2C7FBA45FAF5}"/>
              </a:ext>
            </a:extLst>
          </p:cNvPr>
          <p:cNvSpPr txBox="1"/>
          <p:nvPr/>
        </p:nvSpPr>
        <p:spPr>
          <a:xfrm>
            <a:off x="31532972" y="329549"/>
            <a:ext cx="12312565" cy="2015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accent2"/>
              </a:contourClr>
            </a:sp3d>
          </a:bodyPr>
          <a:lstStyle/>
          <a:p>
            <a:r>
              <a:rPr lang="en-US" sz="1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pple SD Gothic Neo" panose="02000300000000000000" pitchFamily="2" charset="-127"/>
                <a:cs typeface="Arial" panose="020B0604020202020204" pitchFamily="34" charset="0"/>
              </a:rPr>
              <a:t>Personalized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904D02E7-876A-1C13-5930-F5A0E1FA91E5}"/>
              </a:ext>
            </a:extLst>
          </p:cNvPr>
          <p:cNvSpPr txBox="1"/>
          <p:nvPr/>
        </p:nvSpPr>
        <p:spPr>
          <a:xfrm>
            <a:off x="36169600" y="4327579"/>
            <a:ext cx="748926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pple SD Gothic Neo" panose="02000300000000000000" pitchFamily="2" charset="-127"/>
                <a:cs typeface="Arial" panose="020B0604020202020204" pitchFamily="34" charset="0"/>
              </a:rPr>
              <a:t>novel concept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pple SD Gothic Neo" panose="02000300000000000000" pitchFamily="2" charset="-127"/>
                <a:cs typeface="Arial" panose="020B0604020202020204" pitchFamily="34" charset="0"/>
              </a:rPr>
              <a:t>3-5</a:t>
            </a:r>
            <a:r>
              <a:rPr kumimoji="0" lang="en-US" sz="8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pple SD Gothic Neo" panose="02000300000000000000" pitchFamily="2" charset="-127"/>
                <a:cs typeface="Arial" panose="020B0604020202020204" pitchFamily="34" charset="0"/>
              </a:rPr>
              <a:t> images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C3E3786C-EE32-9C87-8E87-A373E72E09A8}"/>
              </a:ext>
            </a:extLst>
          </p:cNvPr>
          <p:cNvSpPr txBox="1"/>
          <p:nvPr/>
        </p:nvSpPr>
        <p:spPr>
          <a:xfrm>
            <a:off x="31513651" y="7541907"/>
            <a:ext cx="120884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 retain original capabilities</a:t>
            </a:r>
          </a:p>
          <a:p>
            <a:r>
              <a:rPr lang="en-US" sz="7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 personalized conversations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480244F-B1B1-19AC-294E-1ACD0E9E78B1}"/>
              </a:ext>
            </a:extLst>
          </p:cNvPr>
          <p:cNvSpPr txBox="1"/>
          <p:nvPr/>
        </p:nvSpPr>
        <p:spPr>
          <a:xfrm>
            <a:off x="33155825" y="13446617"/>
            <a:ext cx="10503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←← Scan QR for paper, page, &amp; code!</a:t>
            </a:r>
          </a:p>
        </p:txBody>
      </p:sp>
      <p:pic>
        <p:nvPicPr>
          <p:cNvPr id="1031" name="Picture 1030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267E92C-4794-CC3A-A530-D6F339E557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70465" y="13514351"/>
            <a:ext cx="1432674" cy="1432674"/>
          </a:xfrm>
          <a:prstGeom prst="rect">
            <a:avLst/>
          </a:prstGeom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9AB5E2EF-D11A-E9EB-84ED-8A02FB6D34E0}"/>
              </a:ext>
            </a:extLst>
          </p:cNvPr>
          <p:cNvCxnSpPr>
            <a:cxnSpLocks/>
          </p:cNvCxnSpPr>
          <p:nvPr/>
        </p:nvCxnSpPr>
        <p:spPr>
          <a:xfrm>
            <a:off x="161427" y="1934636"/>
            <a:ext cx="30713517" cy="0"/>
          </a:xfrm>
          <a:prstGeom prst="line">
            <a:avLst/>
          </a:prstGeom>
          <a:ln w="25400" cmpd="thinThick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ED7144B8-9F86-D684-D56E-A2D1FFB0F015}"/>
              </a:ext>
            </a:extLst>
          </p:cNvPr>
          <p:cNvCxnSpPr>
            <a:cxnSpLocks/>
          </p:cNvCxnSpPr>
          <p:nvPr/>
        </p:nvCxnSpPr>
        <p:spPr>
          <a:xfrm>
            <a:off x="161427" y="3755941"/>
            <a:ext cx="30713517" cy="0"/>
          </a:xfrm>
          <a:prstGeom prst="line">
            <a:avLst/>
          </a:prstGeom>
          <a:ln w="76200" cmpd="thinThick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29E08336-A311-0F00-465E-DB92279289EA}"/>
              </a:ext>
            </a:extLst>
          </p:cNvPr>
          <p:cNvSpPr txBox="1"/>
          <p:nvPr/>
        </p:nvSpPr>
        <p:spPr>
          <a:xfrm>
            <a:off x="31447733" y="2517714"/>
            <a:ext cx="12397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pple SD Gothic Neo" panose="02000300000000000000" pitchFamily="2" charset="-127"/>
                <a:cs typeface="Arial" panose="020B0604020202020204" pitchFamily="34" charset="0"/>
              </a:rPr>
              <a:t>Large Multimodal Models</a:t>
            </a: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E9410903-CF3A-B865-9D7B-CC4F2028D61B}"/>
              </a:ext>
            </a:extLst>
          </p:cNvPr>
          <p:cNvCxnSpPr>
            <a:cxnSpLocks/>
          </p:cNvCxnSpPr>
          <p:nvPr/>
        </p:nvCxnSpPr>
        <p:spPr>
          <a:xfrm>
            <a:off x="31570465" y="10150887"/>
            <a:ext cx="10602771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986AE35-DE2F-AB0D-7AD2-4A49B93BEE76}"/>
              </a:ext>
            </a:extLst>
          </p:cNvPr>
          <p:cNvSpPr/>
          <p:nvPr/>
        </p:nvSpPr>
        <p:spPr>
          <a:xfrm>
            <a:off x="31628678" y="10344183"/>
            <a:ext cx="5348997" cy="62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A076441D-643E-900E-FAB6-99BF4C856AD4}"/>
              </a:ext>
            </a:extLst>
          </p:cNvPr>
          <p:cNvSpPr txBox="1"/>
          <p:nvPr/>
        </p:nvSpPr>
        <p:spPr>
          <a:xfrm>
            <a:off x="31628678" y="10341313"/>
            <a:ext cx="5307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BF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910F0B83-A2E0-87D5-B10A-D015FD4702F2}"/>
              </a:ext>
            </a:extLst>
          </p:cNvPr>
          <p:cNvCxnSpPr>
            <a:cxnSpLocks/>
          </p:cNvCxnSpPr>
          <p:nvPr/>
        </p:nvCxnSpPr>
        <p:spPr>
          <a:xfrm>
            <a:off x="31570465" y="13212741"/>
            <a:ext cx="12031589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0" name="TextBox 1059">
            <a:extLst>
              <a:ext uri="{FF2B5EF4-FFF2-40B4-BE49-F238E27FC236}">
                <a16:creationId xmlns:a16="http://schemas.microsoft.com/office/drawing/2014/main" id="{F2400145-E427-7011-5A6F-8C9D0D33A6DC}"/>
              </a:ext>
            </a:extLst>
          </p:cNvPr>
          <p:cNvSpPr txBox="1"/>
          <p:nvPr/>
        </p:nvSpPr>
        <p:spPr>
          <a:xfrm>
            <a:off x="121614" y="5007360"/>
            <a:ext cx="85515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We represent personalized subjects as learnable prompts for LMMs: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“&lt;</a:t>
            </a:r>
            <a:r>
              <a:rPr lang="en-US" sz="35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sks</a:t>
            </a:r>
            <a:r>
              <a:rPr lang="en-US" sz="3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35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 </a:t>
            </a:r>
            <a:r>
              <a:rPr lang="en-US" sz="3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&lt;g-tokens&gt;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&lt;u-tokens&gt;</a:t>
            </a:r>
            <a:r>
              <a:rPr lang="en-US" sz="3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C5AB12EA-F60F-D91F-AA5F-31C0AD31A399}"/>
              </a:ext>
            </a:extLst>
          </p:cNvPr>
          <p:cNvSpPr txBox="1"/>
          <p:nvPr/>
        </p:nvSpPr>
        <p:spPr>
          <a:xfrm>
            <a:off x="121613" y="19542987"/>
            <a:ext cx="85515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Optimized tokens for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one task </a:t>
            </a:r>
            <a:r>
              <a:rPr lang="en-US" sz="3500" u="sng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effectively perform another.</a:t>
            </a: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And training on a mixture of data yields </a:t>
            </a:r>
            <a:r>
              <a:rPr lang="en-US" sz="3500" i="1" u="sng" dirty="0">
                <a:latin typeface="Arial" panose="020B0604020202020204" pitchFamily="34" charset="0"/>
                <a:cs typeface="Arial" panose="020B0604020202020204" pitchFamily="34" charset="0"/>
              </a:rPr>
              <a:t>suboptimal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performance across tasks.</a:t>
            </a: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6838A962-9704-44AE-3005-BB04C8C4B50B}"/>
              </a:ext>
            </a:extLst>
          </p:cNvPr>
          <p:cNvSpPr txBox="1"/>
          <p:nvPr/>
        </p:nvSpPr>
        <p:spPr>
          <a:xfrm>
            <a:off x="121613" y="11329643"/>
            <a:ext cx="8339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Training data: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(1) Understanding: Recognition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&amp; Question-Answering 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Yo’LLaVA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(2) Generation: Image Reconstruction.</a:t>
            </a:r>
            <a:endParaRPr lang="en-US" sz="3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8D053BC7-CF27-DA08-408C-9D9A6E425801}"/>
              </a:ext>
            </a:extLst>
          </p:cNvPr>
          <p:cNvSpPr txBox="1"/>
          <p:nvPr/>
        </p:nvSpPr>
        <p:spPr>
          <a:xfrm>
            <a:off x="20009163" y="18068047"/>
            <a:ext cx="1061688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u="sng" dirty="0">
                <a:latin typeface="Arial" panose="020B0604020202020204" pitchFamily="34" charset="0"/>
                <a:cs typeface="Arial" panose="020B0604020202020204" pitchFamily="34" charset="0"/>
              </a:rPr>
              <a:t>Self-prompting mechanism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Model first predicts which information should be used first, then preform the task.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2EAD0EB0-ADCE-22F4-AABE-0BF8B9963DCE}"/>
              </a:ext>
            </a:extLst>
          </p:cNvPr>
          <p:cNvSpPr txBox="1"/>
          <p:nvPr/>
        </p:nvSpPr>
        <p:spPr>
          <a:xfrm>
            <a:off x="20009163" y="15076976"/>
            <a:ext cx="1066576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u="sng" dirty="0">
                <a:latin typeface="Arial" panose="020B0604020202020204" pitchFamily="34" charset="0"/>
                <a:cs typeface="Arial" panose="020B0604020202020204" pitchFamily="34" charset="0"/>
              </a:rPr>
              <a:t>Soft-positive images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Retrieved images are ranked according by similarity to positive images. Images that are more similar to the actual positive images are described with more latent tokens (i.e., more details).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7113B944-761A-99A9-205A-5477F6549E24}"/>
              </a:ext>
            </a:extLst>
          </p:cNvPr>
          <p:cNvSpPr txBox="1"/>
          <p:nvPr/>
        </p:nvSpPr>
        <p:spPr>
          <a:xfrm>
            <a:off x="9122202" y="15076976"/>
            <a:ext cx="106657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u="sng" dirty="0">
                <a:latin typeface="Arial" panose="020B0604020202020204" pitchFamily="34" charset="0"/>
                <a:cs typeface="Arial" panose="020B0604020202020204" pitchFamily="34" charset="0"/>
              </a:rPr>
              <a:t>Soft-prompt: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Personalized subject = S</a:t>
            </a:r>
            <a:r>
              <a:rPr lang="en-US" sz="3500" dirty="0"/>
              <a:t>oft-prompt.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5ED29BDD-5E1B-C62D-EE13-705F57D6A732}"/>
              </a:ext>
            </a:extLst>
          </p:cNvPr>
          <p:cNvSpPr txBox="1"/>
          <p:nvPr/>
        </p:nvSpPr>
        <p:spPr>
          <a:xfrm>
            <a:off x="31628678" y="11162679"/>
            <a:ext cx="119733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Zero-shot personalization? Multiple concepts? etc.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42D941F1-3DB5-285A-D542-82C42D320101}"/>
              </a:ext>
            </a:extLst>
          </p:cNvPr>
          <p:cNvSpPr txBox="1"/>
          <p:nvPr/>
        </p:nvSpPr>
        <p:spPr>
          <a:xfrm>
            <a:off x="31542057" y="12175664"/>
            <a:ext cx="12088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Georgia" panose="02040502050405020303" pitchFamily="18" charset="0"/>
                <a:cs typeface="Arial" panose="020B0604020202020204" pitchFamily="34" charset="0"/>
              </a:rPr>
              <a:t>“This is </a:t>
            </a:r>
            <a:r>
              <a:rPr lang="en-US" sz="3000" i="1" dirty="0" err="1">
                <a:latin typeface="Georgia" panose="02040502050405020303" pitchFamily="18" charset="0"/>
                <a:cs typeface="Arial" panose="020B0604020202020204" pitchFamily="34" charset="0"/>
              </a:rPr>
              <a:t>Bơ</a:t>
            </a:r>
            <a:r>
              <a:rPr lang="en-US" sz="3000" i="1" dirty="0">
                <a:latin typeface="Georgia" panose="02040502050405020303" pitchFamily="18" charset="0"/>
                <a:cs typeface="Arial" panose="020B0604020202020204" pitchFamily="34" charset="0"/>
              </a:rPr>
              <a:t>              - my dog. </a:t>
            </a:r>
            <a:r>
              <a:rPr lang="en-US" sz="3000" i="1" dirty="0" err="1">
                <a:latin typeface="Georgia" panose="02040502050405020303" pitchFamily="18" charset="0"/>
                <a:cs typeface="Arial" panose="020B0604020202020204" pitchFamily="34" charset="0"/>
              </a:rPr>
              <a:t>Bơ</a:t>
            </a:r>
            <a:r>
              <a:rPr lang="en-US" sz="3000" i="1" dirty="0">
                <a:latin typeface="Georgia" panose="02040502050405020303" pitchFamily="18" charset="0"/>
                <a:cs typeface="Arial" panose="020B0604020202020204" pitchFamily="34" charset="0"/>
              </a:rPr>
              <a:t> is brother of </a:t>
            </a:r>
            <a:r>
              <a:rPr lang="en-US" sz="3000" i="1" dirty="0" err="1">
                <a:latin typeface="Georgia" panose="02040502050405020303" pitchFamily="18" charset="0"/>
                <a:cs typeface="Arial" panose="020B0604020202020204" pitchFamily="34" charset="0"/>
              </a:rPr>
              <a:t>Mắm</a:t>
            </a:r>
            <a:r>
              <a:rPr lang="en-US" sz="3000" i="1" dirty="0">
                <a:latin typeface="Georgia" panose="02040502050405020303" pitchFamily="18" charset="0"/>
                <a:cs typeface="Arial" panose="020B0604020202020204" pitchFamily="34" charset="0"/>
              </a:rPr>
              <a:t>             - my cat…”</a:t>
            </a:r>
            <a:endParaRPr lang="en-US" sz="3000" b="1" i="1" dirty="0">
              <a:latin typeface="Georgia" panose="02040502050405020303" pitchFamily="18" charset="0"/>
              <a:cs typeface="Courier New" panose="02070309020205020404" pitchFamily="49" charset="0"/>
            </a:endParaRPr>
          </a:p>
        </p:txBody>
      </p:sp>
      <p:pic>
        <p:nvPicPr>
          <p:cNvPr id="1082" name="Picture 38" descr="alt text">
            <a:extLst>
              <a:ext uri="{FF2B5EF4-FFF2-40B4-BE49-F238E27FC236}">
                <a16:creationId xmlns:a16="http://schemas.microsoft.com/office/drawing/2014/main" id="{8817B494-57AF-1D52-643F-B44A7F60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191" y="11793621"/>
            <a:ext cx="1026298" cy="12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40">
            <a:extLst>
              <a:ext uri="{FF2B5EF4-FFF2-40B4-BE49-F238E27FC236}">
                <a16:creationId xmlns:a16="http://schemas.microsoft.com/office/drawing/2014/main" id="{EF610661-C733-1E55-FDB8-0F333CE3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592" y="11793621"/>
            <a:ext cx="940653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1085">
            <a:extLst>
              <a:ext uri="{FF2B5EF4-FFF2-40B4-BE49-F238E27FC236}">
                <a16:creationId xmlns:a16="http://schemas.microsoft.com/office/drawing/2014/main" id="{66EED822-1659-9462-2392-C22E8249B5B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410" t="25721" r="12359" b="18313"/>
          <a:stretch>
            <a:fillRect/>
          </a:stretch>
        </p:blipFill>
        <p:spPr>
          <a:xfrm>
            <a:off x="443844" y="99123"/>
            <a:ext cx="1726698" cy="1726698"/>
          </a:xfrm>
          <a:prstGeom prst="rect">
            <a:avLst/>
          </a:prstGeom>
        </p:spPr>
      </p:pic>
      <p:pic>
        <p:nvPicPr>
          <p:cNvPr id="1087" name="Picture 1086">
            <a:extLst>
              <a:ext uri="{FF2B5EF4-FFF2-40B4-BE49-F238E27FC236}">
                <a16:creationId xmlns:a16="http://schemas.microsoft.com/office/drawing/2014/main" id="{E38834A0-ABF3-9372-CE55-A867CE0B024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410" t="25721" r="12359" b="18313"/>
          <a:stretch>
            <a:fillRect/>
          </a:stretch>
        </p:blipFill>
        <p:spPr>
          <a:xfrm>
            <a:off x="41959880" y="10394664"/>
            <a:ext cx="1726698" cy="1726698"/>
          </a:xfrm>
          <a:prstGeom prst="rect">
            <a:avLst/>
          </a:prstGeom>
        </p:spPr>
      </p:pic>
      <p:sp>
        <p:nvSpPr>
          <p:cNvPr id="1095" name="TextBox 1094">
            <a:extLst>
              <a:ext uri="{FF2B5EF4-FFF2-40B4-BE49-F238E27FC236}">
                <a16:creationId xmlns:a16="http://schemas.microsoft.com/office/drawing/2014/main" id="{0582C863-1F82-F5CE-F7F7-5338D55E0673}"/>
              </a:ext>
            </a:extLst>
          </p:cNvPr>
          <p:cNvSpPr txBox="1"/>
          <p:nvPr/>
        </p:nvSpPr>
        <p:spPr>
          <a:xfrm>
            <a:off x="42001658" y="9829804"/>
            <a:ext cx="166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WeChat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E7E9388B-C4F0-ACB7-7637-E3E46360A9B0}"/>
              </a:ext>
            </a:extLst>
          </p:cNvPr>
          <p:cNvSpPr txBox="1"/>
          <p:nvPr/>
        </p:nvSpPr>
        <p:spPr>
          <a:xfrm rot="16200000">
            <a:off x="-562775" y="697856"/>
            <a:ext cx="166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WeChat</a:t>
            </a:r>
          </a:p>
        </p:txBody>
      </p:sp>
    </p:spTree>
    <p:extLst>
      <p:ext uri="{BB962C8B-B14F-4D97-AF65-F5344CB8AC3E}">
        <p14:creationId xmlns:p14="http://schemas.microsoft.com/office/powerpoint/2010/main" val="68102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249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BIG CASLON MEDIUM</vt:lpstr>
      <vt:lpstr>BIG CASLON MEDIUM</vt:lpstr>
      <vt:lpstr>Courier New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</dc:creator>
  <cp:lastModifiedBy>THAO NGUYEN</cp:lastModifiedBy>
  <cp:revision>4</cp:revision>
  <dcterms:created xsi:type="dcterms:W3CDTF">2024-05-25T13:37:40Z</dcterms:created>
  <dcterms:modified xsi:type="dcterms:W3CDTF">2025-06-03T21:50:35Z</dcterms:modified>
</cp:coreProperties>
</file>