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62" r:id="rId2"/>
  </p:sldIdLst>
  <p:sldSz cx="438912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1D2D3"/>
    <a:srgbClr val="15181B"/>
    <a:srgbClr val="1A1D21"/>
    <a:srgbClr val="F8F8F8"/>
    <a:srgbClr val="583059"/>
    <a:srgbClr val="EFECE1"/>
    <a:srgbClr val="E9DCCD"/>
    <a:srgbClr val="FBFBFB"/>
    <a:srgbClr val="F9F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C82AD6-39A4-274D-84A0-EC6EDDB0DF96}" v="50" dt="2026-06-05T22:12:58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404"/>
  </p:normalViewPr>
  <p:slideViewPr>
    <p:cSldViewPr snapToGrid="0">
      <p:cViewPr varScale="1">
        <p:scale>
          <a:sx n="43" d="100"/>
          <a:sy n="43" d="100"/>
        </p:scale>
        <p:origin x="7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E4622-F997-C344-AE9A-C7B3E063B66B}" type="datetimeFigureOut">
              <a:rPr lang="en-US" smtClean="0"/>
              <a:t>6/9/26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49879-991E-C34A-8815-EAAE5623F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57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9EA7D-ACA3-4A43-40BE-0E042773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2CED5-4542-CD81-7FFC-367CBE5A3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109C7-ADDB-128D-A3FD-423E34520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74A9F-C1B7-12B0-C9CE-179AB8162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49879-991E-C34A-8815-EAAE5623F0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8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3591562"/>
            <a:ext cx="3291840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1526522"/>
            <a:ext cx="329184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22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0" y="1168400"/>
            <a:ext cx="946404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0" y="1168400"/>
            <a:ext cx="2784348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7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0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0" y="5471163"/>
            <a:ext cx="3785616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0" y="14686283"/>
            <a:ext cx="3785616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50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5842000"/>
            <a:ext cx="1865376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5842000"/>
            <a:ext cx="1865376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168401"/>
            <a:ext cx="3785616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39" y="5379722"/>
            <a:ext cx="18568033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39" y="8016240"/>
            <a:ext cx="18568033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0" y="5379722"/>
            <a:ext cx="18659477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0" y="8016240"/>
            <a:ext cx="18659477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6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4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9" y="1463040"/>
            <a:ext cx="14156053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3159762"/>
            <a:ext cx="2221992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9" y="6583680"/>
            <a:ext cx="14156053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1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9" y="1463040"/>
            <a:ext cx="14156053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3159762"/>
            <a:ext cx="2221992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9" y="6583680"/>
            <a:ext cx="14156053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6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168401"/>
            <a:ext cx="3785616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5842000"/>
            <a:ext cx="3785616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20340322"/>
            <a:ext cx="98755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8AE212-CBED-CE41-8D3E-4D9E3B1BE140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20340322"/>
            <a:ext cx="1481328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20340322"/>
            <a:ext cx="98755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8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71513-91C0-B5EC-8E76-A5F8D7790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1" name="Picture 3240">
            <a:extLst>
              <a:ext uri="{FF2B5EF4-FFF2-40B4-BE49-F238E27FC236}">
                <a16:creationId xmlns:a16="http://schemas.microsoft.com/office/drawing/2014/main" id="{14ED6F23-6DA8-ED9C-ECDB-26E1C8448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1" y="10691448"/>
            <a:ext cx="24680235" cy="9902009"/>
          </a:xfrm>
          <a:prstGeom prst="rect">
            <a:avLst/>
          </a:prstGeom>
          <a:ln w="28575">
            <a:noFill/>
          </a:ln>
        </p:spPr>
      </p:pic>
      <p:pic>
        <p:nvPicPr>
          <p:cNvPr id="3243" name="Picture 3242">
            <a:extLst>
              <a:ext uri="{FF2B5EF4-FFF2-40B4-BE49-F238E27FC236}">
                <a16:creationId xmlns:a16="http://schemas.microsoft.com/office/drawing/2014/main" id="{A286B9F0-A986-839F-BF8E-31B67E236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31" y="134880"/>
            <a:ext cx="24680235" cy="9801766"/>
          </a:xfrm>
          <a:prstGeom prst="rect">
            <a:avLst/>
          </a:prstGeom>
          <a:ln w="28575">
            <a:noFill/>
          </a:ln>
        </p:spPr>
      </p:pic>
      <p:sp>
        <p:nvSpPr>
          <p:cNvPr id="3244" name="TextBox 3243">
            <a:extLst>
              <a:ext uri="{FF2B5EF4-FFF2-40B4-BE49-F238E27FC236}">
                <a16:creationId xmlns:a16="http://schemas.microsoft.com/office/drawing/2014/main" id="{BE5F520C-36DE-60B1-C3C6-17A6A436D94E}"/>
              </a:ext>
            </a:extLst>
          </p:cNvPr>
          <p:cNvSpPr txBox="1"/>
          <p:nvPr/>
        </p:nvSpPr>
        <p:spPr>
          <a:xfrm>
            <a:off x="121931" y="9901477"/>
            <a:ext cx="25832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Fig. 1: We study the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VQA on personal camera roll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where an AI can access thousands of user images.</a:t>
            </a:r>
          </a:p>
        </p:txBody>
      </p:sp>
      <p:sp>
        <p:nvSpPr>
          <p:cNvPr id="3245" name="TextBox 3244">
            <a:extLst>
              <a:ext uri="{FF2B5EF4-FFF2-40B4-BE49-F238E27FC236}">
                <a16:creationId xmlns:a16="http://schemas.microsoft.com/office/drawing/2014/main" id="{B29C3723-203F-5961-C056-5499678E7C9D}"/>
              </a:ext>
            </a:extLst>
          </p:cNvPr>
          <p:cNvSpPr txBox="1"/>
          <p:nvPr/>
        </p:nvSpPr>
        <p:spPr>
          <a:xfrm>
            <a:off x="121931" y="20551823"/>
            <a:ext cx="25270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Fig. 2: Hierarchical memory: low-level visual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pixels (I)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to higher semantic abstractions (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captions C, events 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). Agent interactions are designed accordingly: expensive tool (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view, get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to cheaper one (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search, grep, list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3249" name="Picture 3248">
            <a:extLst>
              <a:ext uri="{FF2B5EF4-FFF2-40B4-BE49-F238E27FC236}">
                <a16:creationId xmlns:a16="http://schemas.microsoft.com/office/drawing/2014/main" id="{D200B89E-5A45-52C1-232F-570D4CD3A6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 r="17250"/>
          <a:stretch>
            <a:fillRect/>
          </a:stretch>
        </p:blipFill>
        <p:spPr>
          <a:xfrm>
            <a:off x="25245895" y="0"/>
            <a:ext cx="18499001" cy="21875262"/>
          </a:xfrm>
          <a:prstGeom prst="rect">
            <a:avLst/>
          </a:prstGeom>
          <a:solidFill>
            <a:srgbClr val="FFFFFF"/>
          </a:solidFill>
          <a:ln w="92075">
            <a:solidFill>
              <a:schemeClr val="tx1"/>
            </a:solidFill>
          </a:ln>
        </p:spPr>
      </p:pic>
      <p:sp>
        <p:nvSpPr>
          <p:cNvPr id="3250" name="TextBox 3249">
            <a:extLst>
              <a:ext uri="{FF2B5EF4-FFF2-40B4-BE49-F238E27FC236}">
                <a16:creationId xmlns:a16="http://schemas.microsoft.com/office/drawing/2014/main" id="{309F5E21-2FAF-99EA-C5E4-E679BBFD5F93}"/>
              </a:ext>
            </a:extLst>
          </p:cNvPr>
          <p:cNvSpPr txBox="1"/>
          <p:nvPr/>
        </p:nvSpPr>
        <p:spPr>
          <a:xfrm>
            <a:off x="25245890" y="683032"/>
            <a:ext cx="18499001" cy="21790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n>
                  <a:solidFill>
                    <a:schemeClr val="tx1"/>
                  </a:solidFill>
                </a:ln>
                <a:highlight>
                  <a:srgbClr val="FFFFFF"/>
                </a:highlight>
                <a:latin typeface="Ink Free" panose="03080402000500000000" pitchFamily="66" charset="0"/>
              </a:rPr>
              <a:t>You have </a:t>
            </a:r>
            <a:r>
              <a:rPr lang="en-US" sz="20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highlight>
                  <a:srgbClr val="FFFFFF"/>
                </a:highlight>
                <a:latin typeface="Ink Free" panose="03080402000500000000" pitchFamily="66" charset="0"/>
              </a:rPr>
              <a:t>3000+ </a:t>
            </a:r>
            <a:r>
              <a:rPr lang="en-US" sz="10000" b="1" dirty="0">
                <a:ln>
                  <a:solidFill>
                    <a:schemeClr val="tx1"/>
                  </a:solidFill>
                </a:ln>
                <a:highlight>
                  <a:srgbClr val="FFFFFF"/>
                </a:highlight>
                <a:latin typeface="Ink Free" panose="03080402000500000000" pitchFamily="66" charset="0"/>
              </a:rPr>
              <a:t>photos! </a:t>
            </a:r>
          </a:p>
          <a:p>
            <a:pPr algn="r"/>
            <a:r>
              <a:rPr lang="en-US" sz="4000" i="1" dirty="0">
                <a:ln>
                  <a:solidFill>
                    <a:schemeClr val="tx1"/>
                  </a:solidFill>
                </a:ln>
                <a:highlight>
                  <a:srgbClr val="FFFFFF"/>
                </a:highlight>
                <a:latin typeface="Ink Free" panose="03080402000500000000" pitchFamily="66" charset="0"/>
              </a:rPr>
              <a:t>(in our phone, laptop, camera, etc.)</a:t>
            </a:r>
          </a:p>
          <a:p>
            <a:pPr algn="r"/>
            <a:r>
              <a:rPr lang="en-US" sz="5000" b="1" dirty="0">
                <a:ln>
                  <a:solidFill>
                    <a:schemeClr val="tx1"/>
                  </a:solidFill>
                </a:ln>
                <a:highlight>
                  <a:srgbClr val="FFFFFF"/>
                </a:highlight>
                <a:latin typeface="Ink Free" panose="03080402000500000000" pitchFamily="66" charset="0"/>
              </a:rPr>
              <a:t>Me too 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highlight>
                  <a:srgbClr val="FFFFFF"/>
                </a:highlight>
                <a:latin typeface="Ink Free" panose="03080402000500000000" pitchFamily="66" charset="0"/>
                <a:sym typeface="Wingdings" pitchFamily="2" charset="2"/>
              </a:rPr>
              <a:t>:)</a:t>
            </a:r>
            <a:endParaRPr lang="en-US" sz="5000" b="1" dirty="0">
              <a:ln>
                <a:solidFill>
                  <a:schemeClr val="tx1"/>
                </a:solidFill>
              </a:ln>
              <a:highlight>
                <a:srgbClr val="FFFFFF"/>
              </a:highlight>
              <a:latin typeface="Ink Free" panose="03080402000500000000" pitchFamily="66" charset="0"/>
            </a:endParaRPr>
          </a:p>
          <a:p>
            <a:pPr algn="r"/>
            <a:endParaRPr lang="en-US" sz="5000" dirty="0">
              <a:ln>
                <a:solidFill>
                  <a:schemeClr val="tx1"/>
                </a:solidFill>
              </a:ln>
              <a:highlight>
                <a:srgbClr val="FFFFFF"/>
              </a:highlight>
              <a:latin typeface="Ink Free" panose="03080402000500000000" pitchFamily="66" charset="0"/>
            </a:endParaRPr>
          </a:p>
          <a:p>
            <a:pPr algn="r"/>
            <a:r>
              <a:rPr lang="en-US" sz="5000" dirty="0">
                <a:ln>
                  <a:solidFill>
                    <a:schemeClr val="tx1"/>
                  </a:solidFill>
                </a:ln>
                <a:highlight>
                  <a:srgbClr val="FFFFFF"/>
                </a:highlight>
                <a:latin typeface="Ink Free" panose="03080402000500000000" pitchFamily="66" charset="0"/>
              </a:rPr>
              <a:t>That’s </a:t>
            </a:r>
            <a:r>
              <a:rPr lang="en-US" sz="5000" dirty="0">
                <a:ln>
                  <a:solidFill>
                    <a:schemeClr val="tx1"/>
                  </a:solidFill>
                </a:ln>
                <a:highlight>
                  <a:srgbClr val="FFFF00"/>
                </a:highlight>
                <a:latin typeface="Ink Free" panose="03080402000500000000" pitchFamily="66" charset="0"/>
              </a:rPr>
              <a:t>SUPER </a:t>
            </a:r>
            <a:r>
              <a:rPr lang="en-US" sz="5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highlight>
                  <a:srgbClr val="FFFF00"/>
                </a:highlight>
                <a:latin typeface="Ink Free" panose="03080402000500000000" pitchFamily="66" charset="0"/>
              </a:rPr>
              <a:t>rich, dense</a:t>
            </a:r>
            <a:r>
              <a:rPr lang="en-US" sz="5000" dirty="0">
                <a:ln>
                  <a:solidFill>
                    <a:schemeClr val="tx1"/>
                  </a:solidFill>
                </a:ln>
                <a:highlight>
                  <a:srgbClr val="FFFF00"/>
                </a:highlight>
                <a:latin typeface="Ink Free" panose="03080402000500000000" pitchFamily="66" charset="0"/>
              </a:rPr>
              <a:t> data </a:t>
            </a:r>
            <a:r>
              <a:rPr lang="en-US" sz="5000" b="1" u="sng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highlight>
                  <a:srgbClr val="FFFF00"/>
                </a:highlight>
                <a:latin typeface="Ink Free" panose="03080402000500000000" pitchFamily="66" charset="0"/>
              </a:rPr>
              <a:t>about you</a:t>
            </a:r>
            <a:r>
              <a:rPr lang="en-US" sz="5000" dirty="0">
                <a:ln>
                  <a:solidFill>
                    <a:schemeClr val="tx1"/>
                  </a:solidFill>
                </a:ln>
                <a:highlight>
                  <a:srgbClr val="FFFFFF"/>
                </a:highlight>
                <a:latin typeface="Ink Free" panose="03080402000500000000" pitchFamily="66" charset="0"/>
              </a:rPr>
              <a:t>, </a:t>
            </a:r>
            <a:r>
              <a:rPr lang="en-US" sz="5000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highlight>
                  <a:srgbClr val="FFFFFF"/>
                </a:highlight>
                <a:latin typeface="Ink Free" panose="03080402000500000000" pitchFamily="66" charset="0"/>
              </a:rPr>
              <a:t>waiting to be useful</a:t>
            </a:r>
            <a:r>
              <a:rPr lang="en-US" sz="5000" dirty="0">
                <a:ln>
                  <a:solidFill>
                    <a:schemeClr val="tx1"/>
                  </a:solidFill>
                </a:ln>
                <a:highlight>
                  <a:srgbClr val="FFFFFF"/>
                </a:highlight>
                <a:latin typeface="Ink Free" panose="03080402000500000000" pitchFamily="66" charset="0"/>
              </a:rPr>
              <a:t>.</a:t>
            </a:r>
            <a:br>
              <a:rPr lang="en-US" sz="5000" dirty="0">
                <a:ln>
                  <a:solidFill>
                    <a:schemeClr val="tx1"/>
                  </a:solidFill>
                </a:ln>
                <a:highlight>
                  <a:srgbClr val="FFFFFF"/>
                </a:highlight>
                <a:latin typeface="Ink Free" panose="03080402000500000000" pitchFamily="66" charset="0"/>
              </a:rPr>
            </a:br>
            <a:endParaRPr lang="en-US" sz="5000" dirty="0">
              <a:ln>
                <a:solidFill>
                  <a:schemeClr val="tx1"/>
                </a:solidFill>
              </a:ln>
              <a:highlight>
                <a:srgbClr val="FFFFFF"/>
              </a:highlight>
              <a:latin typeface="Ink Free" panose="03080402000500000000" pitchFamily="66" charset="0"/>
            </a:endParaRPr>
          </a:p>
          <a:p>
            <a:pPr algn="ctr"/>
            <a:endParaRPr lang="en-US" sz="15000" b="1" dirty="0">
              <a:solidFill>
                <a:srgbClr val="C00000"/>
              </a:solidFill>
              <a:highlight>
                <a:srgbClr val="FFFF00"/>
              </a:highlight>
              <a:latin typeface="Ink Free" panose="03080402000500000000" pitchFamily="66" charset="0"/>
            </a:endParaRPr>
          </a:p>
          <a:p>
            <a:pPr algn="ctr"/>
            <a:endParaRPr lang="en-US" sz="15000" b="1" dirty="0">
              <a:solidFill>
                <a:srgbClr val="C00000"/>
              </a:solidFill>
              <a:highlight>
                <a:srgbClr val="FFFF00"/>
              </a:highlight>
              <a:latin typeface="Ink Free" panose="03080402000500000000" pitchFamily="66" charset="0"/>
            </a:endParaRPr>
          </a:p>
          <a:p>
            <a:pPr algn="ctr"/>
            <a:endParaRPr lang="en-US" sz="15000" b="1" dirty="0">
              <a:solidFill>
                <a:srgbClr val="C00000"/>
              </a:solidFill>
              <a:highlight>
                <a:srgbClr val="FFFF00"/>
              </a:highlight>
              <a:latin typeface="Ink Free" panose="03080402000500000000" pitchFamily="66" charset="0"/>
            </a:endParaRPr>
          </a:p>
          <a:p>
            <a:pPr algn="ctr"/>
            <a:endParaRPr lang="en-US" sz="10000" b="1" dirty="0">
              <a:solidFill>
                <a:srgbClr val="C00000"/>
              </a:solidFill>
              <a:highlight>
                <a:srgbClr val="FFFF00"/>
              </a:highlight>
              <a:latin typeface="Ink Free" panose="03080402000500000000" pitchFamily="66" charset="0"/>
            </a:endParaRPr>
          </a:p>
          <a:p>
            <a:pPr algn="ctr"/>
            <a:r>
              <a:rPr lang="en-US" sz="6000" b="1" dirty="0">
                <a:highlight>
                  <a:srgbClr val="FFFFFF"/>
                </a:highlight>
                <a:latin typeface="Ink Free" panose="03080402000500000000" pitchFamily="66" charset="0"/>
              </a:rPr>
              <a:t>We started </a:t>
            </a:r>
            <a:r>
              <a:rPr lang="en-US" sz="6000" b="1" u="sng" dirty="0">
                <a:highlight>
                  <a:srgbClr val="FFFFFF"/>
                </a:highlight>
                <a:latin typeface="Ink Free" panose="03080402000500000000" pitchFamily="66" charset="0"/>
              </a:rPr>
              <a:t>doing something </a:t>
            </a:r>
            <a:r>
              <a:rPr lang="en-US" sz="6000" b="1" dirty="0">
                <a:highlight>
                  <a:srgbClr val="FFFFFF"/>
                </a:highlight>
                <a:latin typeface="Ink Free" panose="03080402000500000000" pitchFamily="66" charset="0"/>
              </a:rPr>
              <a:t>with it </a:t>
            </a:r>
            <a:r>
              <a:rPr lang="en-US" sz="6000" b="1" dirty="0">
                <a:highlight>
                  <a:srgbClr val="FFFFFF"/>
                </a:highlight>
                <a:latin typeface="Ink Free" panose="03080402000500000000" pitchFamily="66" charset="0"/>
                <a:sym typeface="Wingdings" pitchFamily="2" charset="2"/>
              </a:rPr>
              <a:t>(:</a:t>
            </a:r>
            <a:endParaRPr lang="en-US" sz="6000" b="1" dirty="0">
              <a:highlight>
                <a:srgbClr val="FFFFFF"/>
              </a:highlight>
              <a:latin typeface="Ink Free" panose="03080402000500000000" pitchFamily="66" charset="0"/>
            </a:endParaRPr>
          </a:p>
          <a:p>
            <a:pPr algn="ctr"/>
            <a:r>
              <a:rPr lang="en-US" sz="9000" b="1" dirty="0">
                <a:highlight>
                  <a:srgbClr val="FFFFFF"/>
                </a:highlight>
                <a:latin typeface="Ink Free" panose="03080402000500000000" pitchFamily="66" charset="0"/>
              </a:rPr>
              <a:t>How about you? </a:t>
            </a:r>
            <a:r>
              <a:rPr lang="en-US" sz="9000" b="1" dirty="0">
                <a:highlight>
                  <a:srgbClr val="FFFF00"/>
                </a:highlight>
                <a:latin typeface="Ink Free" panose="03080402000500000000" pitchFamily="66" charset="0"/>
              </a:rPr>
              <a:t>What will you do?</a:t>
            </a:r>
          </a:p>
          <a:p>
            <a:pPr algn="ctr"/>
            <a:endParaRPr lang="en-US" sz="9000" b="1" dirty="0">
              <a:highlight>
                <a:srgbClr val="FFFF00"/>
              </a:highlight>
              <a:latin typeface="Ink Free" panose="03080402000500000000" pitchFamily="66" charset="0"/>
            </a:endParaRPr>
          </a:p>
          <a:p>
            <a:pPr algn="ctr"/>
            <a:r>
              <a:rPr lang="en-US" sz="4000" b="1" dirty="0">
                <a:highlight>
                  <a:srgbClr val="FFFFFF"/>
                </a:highlight>
                <a:latin typeface="Ink Free" panose="03080402000500000000" pitchFamily="66" charset="0"/>
              </a:rPr>
              <a:t>Let’s chat about this :D</a:t>
            </a:r>
          </a:p>
          <a:p>
            <a:pPr algn="ctr"/>
            <a:endParaRPr lang="en-US" sz="9000" b="1" dirty="0">
              <a:highlight>
                <a:srgbClr val="FFFF00"/>
              </a:highlight>
              <a:latin typeface="Ink Free" panose="03080402000500000000" pitchFamily="66" charset="0"/>
            </a:endParaRPr>
          </a:p>
        </p:txBody>
      </p:sp>
      <p:sp>
        <p:nvSpPr>
          <p:cNvPr id="3258" name="Rectangle 3257">
            <a:extLst>
              <a:ext uri="{FF2B5EF4-FFF2-40B4-BE49-F238E27FC236}">
                <a16:creationId xmlns:a16="http://schemas.microsoft.com/office/drawing/2014/main" id="{FF82FA98-37C6-6BBD-9F7B-0032C01E1E52}"/>
              </a:ext>
            </a:extLst>
          </p:cNvPr>
          <p:cNvSpPr/>
          <p:nvPr/>
        </p:nvSpPr>
        <p:spPr>
          <a:xfrm>
            <a:off x="29809440" y="14203680"/>
            <a:ext cx="1249680" cy="8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60" name="Curved Connector 3259">
            <a:extLst>
              <a:ext uri="{FF2B5EF4-FFF2-40B4-BE49-F238E27FC236}">
                <a16:creationId xmlns:a16="http://schemas.microsoft.com/office/drawing/2014/main" id="{0B4C960B-5573-8881-ACA2-C7D6879AA9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329267" y="14349054"/>
            <a:ext cx="1459522" cy="1127276"/>
          </a:xfrm>
          <a:prstGeom prst="curvedConnector3">
            <a:avLst>
              <a:gd name="adj1" fmla="val 50000"/>
            </a:avLst>
          </a:prstGeom>
          <a:ln w="101600">
            <a:solidFill>
              <a:schemeClr val="tx1">
                <a:lumMod val="85000"/>
                <a:lumOff val="15000"/>
                <a:alpha val="68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0" name="Picture 3269">
            <a:extLst>
              <a:ext uri="{FF2B5EF4-FFF2-40B4-BE49-F238E27FC236}">
                <a16:creationId xmlns:a16="http://schemas.microsoft.com/office/drawing/2014/main" id="{B40AC317-2482-AB46-1F2E-0EF17246B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0780" y="7814193"/>
            <a:ext cx="6289222" cy="62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0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2784</TotalTime>
  <Words>128</Words>
  <Application>Microsoft Macintosh PowerPoint</Application>
  <PresentationFormat>Custom</PresentationFormat>
  <Paragraphs>16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Ink Free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NGUYEN</dc:creator>
  <cp:lastModifiedBy>Thao Thi Phuong Nguyen</cp:lastModifiedBy>
  <cp:revision>11</cp:revision>
  <dcterms:created xsi:type="dcterms:W3CDTF">2024-05-25T13:37:40Z</dcterms:created>
  <dcterms:modified xsi:type="dcterms:W3CDTF">2026-06-09T18:12:00Z</dcterms:modified>
</cp:coreProperties>
</file>