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2918400" cy="21945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326532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653064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979596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306128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632661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1959193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285725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2612257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ECD2DF-C802-074D-AD73-779265C26021}" v="1484" dt="2023-12-13T04:24:51.98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4"/>
    <p:restoredTop sz="94694"/>
  </p:normalViewPr>
  <p:slideViewPr>
    <p:cSldViewPr snapToGrid="0" snapToObjects="1">
      <p:cViewPr varScale="1">
        <p:scale>
          <a:sx n="37" d="100"/>
          <a:sy n="37" d="100"/>
        </p:scale>
        <p:origin x="191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633155" latinLnBrk="0">
      <a:defRPr sz="3400">
        <a:latin typeface="+mn-lt"/>
        <a:ea typeface="+mn-ea"/>
        <a:cs typeface="+mn-cs"/>
        <a:sym typeface="Calibri"/>
      </a:defRPr>
    </a:lvl1pPr>
    <a:lvl2pPr indent="228600" defTabSz="2633155" latinLnBrk="0">
      <a:defRPr sz="3400">
        <a:latin typeface="+mn-lt"/>
        <a:ea typeface="+mn-ea"/>
        <a:cs typeface="+mn-cs"/>
        <a:sym typeface="Calibri"/>
      </a:defRPr>
    </a:lvl2pPr>
    <a:lvl3pPr indent="457200" defTabSz="2633155" latinLnBrk="0">
      <a:defRPr sz="3400">
        <a:latin typeface="+mn-lt"/>
        <a:ea typeface="+mn-ea"/>
        <a:cs typeface="+mn-cs"/>
        <a:sym typeface="Calibri"/>
      </a:defRPr>
    </a:lvl3pPr>
    <a:lvl4pPr indent="685800" defTabSz="2633155" latinLnBrk="0">
      <a:defRPr sz="3400">
        <a:latin typeface="+mn-lt"/>
        <a:ea typeface="+mn-ea"/>
        <a:cs typeface="+mn-cs"/>
        <a:sym typeface="Calibri"/>
      </a:defRPr>
    </a:lvl4pPr>
    <a:lvl5pPr indent="914400" defTabSz="2633155" latinLnBrk="0">
      <a:defRPr sz="3400">
        <a:latin typeface="+mn-lt"/>
        <a:ea typeface="+mn-ea"/>
        <a:cs typeface="+mn-cs"/>
        <a:sym typeface="Calibri"/>
      </a:defRPr>
    </a:lvl5pPr>
    <a:lvl6pPr indent="1143000" defTabSz="2633155" latinLnBrk="0">
      <a:defRPr sz="3400">
        <a:latin typeface="+mn-lt"/>
        <a:ea typeface="+mn-ea"/>
        <a:cs typeface="+mn-cs"/>
        <a:sym typeface="Calibri"/>
      </a:defRPr>
    </a:lvl6pPr>
    <a:lvl7pPr indent="1371600" defTabSz="2633155" latinLnBrk="0">
      <a:defRPr sz="3400">
        <a:latin typeface="+mn-lt"/>
        <a:ea typeface="+mn-ea"/>
        <a:cs typeface="+mn-cs"/>
        <a:sym typeface="Calibri"/>
      </a:defRPr>
    </a:lvl7pPr>
    <a:lvl8pPr indent="1600200" defTabSz="2633155" latinLnBrk="0">
      <a:defRPr sz="3400">
        <a:latin typeface="+mn-lt"/>
        <a:ea typeface="+mn-ea"/>
        <a:cs typeface="+mn-cs"/>
        <a:sym typeface="Calibri"/>
      </a:defRPr>
    </a:lvl8pPr>
    <a:lvl9pPr indent="1828800" defTabSz="2633155" latinLnBrk="0">
      <a:defRPr sz="3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1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B 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B AI Researc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45920" y="294640"/>
            <a:ext cx="29626561" cy="482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920" y="5120640"/>
            <a:ext cx="29626561" cy="16824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10559" y="19756119"/>
            <a:ext cx="7680961" cy="1168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731556" marR="0" indent="-731556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2319804" marR="0" indent="-856691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3943547" marR="0" indent="-1017321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5531594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6994707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8457820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9920933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11384047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12847160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26532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53064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979596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06128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632661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959193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285725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612257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36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50" Type="http://schemas.openxmlformats.org/officeDocument/2006/relationships/image" Target="../media/image47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9" Type="http://schemas.openxmlformats.org/officeDocument/2006/relationships/image" Target="../media/image26.emf"/><Relationship Id="rId11" Type="http://schemas.openxmlformats.org/officeDocument/2006/relationships/image" Target="../media/image8.png"/><Relationship Id="rId24" Type="http://schemas.openxmlformats.org/officeDocument/2006/relationships/image" Target="../media/image21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3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41.jpeg"/><Relationship Id="rId52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emf"/><Relationship Id="rId35" Type="http://schemas.openxmlformats.org/officeDocument/2006/relationships/image" Target="../media/image32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8" Type="http://schemas.openxmlformats.org/officeDocument/2006/relationships/image" Target="../media/image5.png"/><Relationship Id="rId51" Type="http://schemas.openxmlformats.org/officeDocument/2006/relationships/image" Target="../media/image48.png"/><Relationship Id="rId3" Type="http://schemas.openxmlformats.org/officeDocument/2006/relationships/image" Target="../media/image1.jp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3.jpeg"/><Relationship Id="rId20" Type="http://schemas.openxmlformats.org/officeDocument/2006/relationships/image" Target="../media/image17.jpeg"/><Relationship Id="rId41" Type="http://schemas.openxmlformats.org/officeDocument/2006/relationships/image" Target="../media/image38.png"/><Relationship Id="rId5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aoshibe.github.io/visii" TargetMode="External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emf"/><Relationship Id="rId36" Type="http://schemas.openxmlformats.org/officeDocument/2006/relationships/image" Target="../media/image33.png"/><Relationship Id="rId4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9CC42E59-6576-FC63-2177-7F440D4C46C0}"/>
              </a:ext>
            </a:extLst>
          </p:cNvPr>
          <p:cNvSpPr/>
          <p:nvPr/>
        </p:nvSpPr>
        <p:spPr>
          <a:xfrm>
            <a:off x="114183" y="11506951"/>
            <a:ext cx="18910979" cy="10278303"/>
          </a:xfrm>
          <a:prstGeom prst="snip2DiagRect">
            <a:avLst>
              <a:gd name="adj1" fmla="val 0"/>
              <a:gd name="adj2" fmla="val 3283"/>
            </a:avLst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Snip Diagonal Corner Rectangle 21">
            <a:extLst>
              <a:ext uri="{FF2B5EF4-FFF2-40B4-BE49-F238E27FC236}">
                <a16:creationId xmlns:a16="http://schemas.microsoft.com/office/drawing/2014/main" id="{1E6CA8D9-1E7B-8C0E-1BE0-8AD23329F911}"/>
              </a:ext>
            </a:extLst>
          </p:cNvPr>
          <p:cNvSpPr/>
          <p:nvPr/>
        </p:nvSpPr>
        <p:spPr>
          <a:xfrm>
            <a:off x="126564" y="2384718"/>
            <a:ext cx="8979905" cy="8927680"/>
          </a:xfrm>
          <a:prstGeom prst="snip2DiagRect">
            <a:avLst>
              <a:gd name="adj1" fmla="val 0"/>
              <a:gd name="adj2" fmla="val 3283"/>
            </a:avLst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Snip Diagonal Corner Rectangle 20">
            <a:extLst>
              <a:ext uri="{FF2B5EF4-FFF2-40B4-BE49-F238E27FC236}">
                <a16:creationId xmlns:a16="http://schemas.microsoft.com/office/drawing/2014/main" id="{F383529B-035D-5F9B-775D-D3C4D356E9C4}"/>
              </a:ext>
            </a:extLst>
          </p:cNvPr>
          <p:cNvSpPr/>
          <p:nvPr/>
        </p:nvSpPr>
        <p:spPr>
          <a:xfrm>
            <a:off x="9444687" y="2378184"/>
            <a:ext cx="9594567" cy="8927680"/>
          </a:xfrm>
          <a:prstGeom prst="snip2DiagRect">
            <a:avLst>
              <a:gd name="adj1" fmla="val 0"/>
              <a:gd name="adj2" fmla="val 3283"/>
            </a:avLst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0" name="TextBox 35"/>
          <p:cNvSpPr txBox="1"/>
          <p:nvPr/>
        </p:nvSpPr>
        <p:spPr>
          <a:xfrm>
            <a:off x="5079043" y="38568"/>
            <a:ext cx="2341345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5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vi-VN" sz="5800" b="1" dirty="0">
                <a:latin typeface="+mj-ea"/>
                <a:ea typeface="+mj-ea"/>
                <a:cs typeface="Calibri" panose="020F0502020204030204" pitchFamily="34" charset="0"/>
              </a:rPr>
              <a:t>Visual Instruction Inversion: Image Editing via Visual Prompting</a:t>
            </a:r>
            <a:endParaRPr sz="5800" b="1" dirty="0"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33" name="TextBox 38"/>
          <p:cNvSpPr txBox="1"/>
          <p:nvPr/>
        </p:nvSpPr>
        <p:spPr>
          <a:xfrm>
            <a:off x="93089" y="2421327"/>
            <a:ext cx="8875685" cy="70788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000" dirty="0"/>
              <a:t>Motivation</a:t>
            </a:r>
            <a:endParaRPr sz="4000" dirty="0"/>
          </a:p>
        </p:txBody>
      </p:sp>
      <p:pic>
        <p:nvPicPr>
          <p:cNvPr id="54" name="neurips_logo.pdf" descr="neurips_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0265" y="26804"/>
            <a:ext cx="4057215" cy="1825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Need an updated department logo? University Marketing has you covered –  eCALS">
            <a:extLst>
              <a:ext uri="{FF2B5EF4-FFF2-40B4-BE49-F238E27FC236}">
                <a16:creationId xmlns:a16="http://schemas.microsoft.com/office/drawing/2014/main" id="{FD5EEE28-5F46-07CB-BEED-E4625BD42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2" y="143690"/>
            <a:ext cx="4725163" cy="159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3">
            <a:extLst>
              <a:ext uri="{FF2B5EF4-FFF2-40B4-BE49-F238E27FC236}">
                <a16:creationId xmlns:a16="http://schemas.microsoft.com/office/drawing/2014/main" id="{3468526D-7ABC-499C-88AE-BC3B385EDCAC}"/>
              </a:ext>
            </a:extLst>
          </p:cNvPr>
          <p:cNvSpPr txBox="1"/>
          <p:nvPr/>
        </p:nvSpPr>
        <p:spPr>
          <a:xfrm>
            <a:off x="9579500" y="940678"/>
            <a:ext cx="1375940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000" dirty="0"/>
              <a:t>Thao Nguyen     </a:t>
            </a:r>
            <a:r>
              <a:rPr lang="en-US" sz="4000" dirty="0" err="1"/>
              <a:t>Yuheng</a:t>
            </a:r>
            <a:r>
              <a:rPr lang="en-US" sz="4000" dirty="0"/>
              <a:t> Li    Utkarsh Ojha     Yong Jae Lee</a:t>
            </a:r>
          </a:p>
          <a:p>
            <a:pPr algn="ctr"/>
            <a:r>
              <a:rPr lang="en-US" dirty="0"/>
              <a:t>University of Wisconsin - Madison</a:t>
            </a:r>
            <a:endParaRPr dirty="0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F6F29A64-B398-938A-9A20-6A4197A294EE}"/>
              </a:ext>
            </a:extLst>
          </p:cNvPr>
          <p:cNvSpPr/>
          <p:nvPr/>
        </p:nvSpPr>
        <p:spPr>
          <a:xfrm>
            <a:off x="19410947" y="2317894"/>
            <a:ext cx="13414364" cy="18895549"/>
          </a:xfrm>
          <a:prstGeom prst="snip2DiagRect">
            <a:avLst>
              <a:gd name="adj1" fmla="val 0"/>
              <a:gd name="adj2" fmla="val 3283"/>
            </a:avLst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3265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TextBox 38">
            <a:extLst>
              <a:ext uri="{FF2B5EF4-FFF2-40B4-BE49-F238E27FC236}">
                <a16:creationId xmlns:a16="http://schemas.microsoft.com/office/drawing/2014/main" id="{F1977C41-5772-BF07-F964-F9DDE2EBEEA3}"/>
              </a:ext>
            </a:extLst>
          </p:cNvPr>
          <p:cNvSpPr txBox="1"/>
          <p:nvPr/>
        </p:nvSpPr>
        <p:spPr>
          <a:xfrm>
            <a:off x="371836" y="11643885"/>
            <a:ext cx="18478537" cy="70788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000" dirty="0"/>
              <a:t>Hybrid Instruction</a:t>
            </a:r>
            <a:endParaRPr sz="4000" dirty="0"/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7CC9AEBB-6C9C-0F7A-A67F-6D4EF9D20AD9}"/>
              </a:ext>
            </a:extLst>
          </p:cNvPr>
          <p:cNvSpPr txBox="1"/>
          <p:nvPr/>
        </p:nvSpPr>
        <p:spPr>
          <a:xfrm>
            <a:off x="19410947" y="2369225"/>
            <a:ext cx="13372676" cy="70788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000" dirty="0"/>
              <a:t>Experiments Results</a:t>
            </a:r>
            <a:endParaRPr sz="4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D911EC-D8D6-05AD-67FF-2DC32AAC44C7}"/>
              </a:ext>
            </a:extLst>
          </p:cNvPr>
          <p:cNvGrpSpPr/>
          <p:nvPr/>
        </p:nvGrpSpPr>
        <p:grpSpPr>
          <a:xfrm>
            <a:off x="20899093" y="21213444"/>
            <a:ext cx="10539083" cy="630942"/>
            <a:chOff x="19734088" y="18958059"/>
            <a:chExt cx="10539083" cy="630942"/>
          </a:xfrm>
        </p:grpSpPr>
        <p:sp>
          <p:nvSpPr>
            <p:cNvPr id="19" name="TextBox 38">
              <a:extLst>
                <a:ext uri="{FF2B5EF4-FFF2-40B4-BE49-F238E27FC236}">
                  <a16:creationId xmlns:a16="http://schemas.microsoft.com/office/drawing/2014/main" id="{A6720EEF-6EDC-C148-CB43-8912373A8794}"/>
                </a:ext>
              </a:extLst>
            </p:cNvPr>
            <p:cNvSpPr txBox="1"/>
            <p:nvPr/>
          </p:nvSpPr>
          <p:spPr>
            <a:xfrm>
              <a:off x="19734088" y="18958059"/>
              <a:ext cx="10539083" cy="6309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n-US" sz="3500" dirty="0"/>
                <a:t>Project Page: </a:t>
              </a:r>
              <a:r>
                <a:rPr lang="en-US" sz="3500" dirty="0">
                  <a:hlinkClick r:id="rId6"/>
                </a:rPr>
                <a:t>https://thaoshibe.github.io/visii</a:t>
              </a:r>
              <a:endParaRPr sz="3500" dirty="0"/>
            </a:p>
          </p:txBody>
        </p:sp>
        <p:pic>
          <p:nvPicPr>
            <p:cNvPr id="1028" name="Picture 4" descr="Github Logo - Free social media icons">
              <a:extLst>
                <a:ext uri="{FF2B5EF4-FFF2-40B4-BE49-F238E27FC236}">
                  <a16:creationId xmlns:a16="http://schemas.microsoft.com/office/drawing/2014/main" id="{C3AF66FF-A5C9-A7B2-C043-AC7508664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8844" y="18958059"/>
              <a:ext cx="615553" cy="61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38">
            <a:extLst>
              <a:ext uri="{FF2B5EF4-FFF2-40B4-BE49-F238E27FC236}">
                <a16:creationId xmlns:a16="http://schemas.microsoft.com/office/drawing/2014/main" id="{A014C7F4-307C-2724-9BD6-563A5E9AE137}"/>
              </a:ext>
            </a:extLst>
          </p:cNvPr>
          <p:cNvSpPr txBox="1"/>
          <p:nvPr/>
        </p:nvSpPr>
        <p:spPr>
          <a:xfrm>
            <a:off x="9826896" y="2404609"/>
            <a:ext cx="8875685" cy="70788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000" dirty="0"/>
              <a:t>Visual Instruction Inversion</a:t>
            </a:r>
            <a:endParaRPr sz="4000" dirty="0"/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D500CB1F-9369-37DC-9207-84029F2FA0A9}"/>
              </a:ext>
            </a:extLst>
          </p:cNvPr>
          <p:cNvSpPr/>
          <p:nvPr/>
        </p:nvSpPr>
        <p:spPr>
          <a:xfrm>
            <a:off x="5460551" y="14372530"/>
            <a:ext cx="597424" cy="365760"/>
          </a:xfrm>
          <a:prstGeom prst="rect">
            <a:avLst/>
          </a:prstGeom>
          <a:solidFill>
            <a:schemeClr val="accent1">
              <a:lumMod val="20000"/>
              <a:lumOff val="80000"/>
              <a:alpha val="15091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[pad]</a:t>
            </a:r>
          </a:p>
        </p:txBody>
      </p:sp>
      <p:pic>
        <p:nvPicPr>
          <p:cNvPr id="1027" name="Picture 20">
            <a:extLst>
              <a:ext uri="{FF2B5EF4-FFF2-40B4-BE49-F238E27FC236}">
                <a16:creationId xmlns:a16="http://schemas.microsoft.com/office/drawing/2014/main" id="{5DAA7722-6C0F-ED08-E95E-2741AD5D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804" y="12531393"/>
            <a:ext cx="1856232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28">
            <a:extLst>
              <a:ext uri="{FF2B5EF4-FFF2-40B4-BE49-F238E27FC236}">
                <a16:creationId xmlns:a16="http://schemas.microsoft.com/office/drawing/2014/main" id="{F8457304-8464-5523-EDA0-C94E4EC27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597" y="12529760"/>
            <a:ext cx="1852974" cy="185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54">
            <a:extLst>
              <a:ext uri="{FF2B5EF4-FFF2-40B4-BE49-F238E27FC236}">
                <a16:creationId xmlns:a16="http://schemas.microsoft.com/office/drawing/2014/main" id="{987F3492-AB1C-F9A6-5995-116D97EF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203" y="12534650"/>
            <a:ext cx="1852975" cy="18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030" descr="A cake on a white plate&#10;&#10;Description automatically generated with low confidence">
            <a:extLst>
              <a:ext uri="{FF2B5EF4-FFF2-40B4-BE49-F238E27FC236}">
                <a16:creationId xmlns:a16="http://schemas.microsoft.com/office/drawing/2014/main" id="{A31600AF-A258-5D08-1464-C57F621DC6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7410" y="12531416"/>
            <a:ext cx="1852975" cy="1852975"/>
          </a:xfrm>
          <a:prstGeom prst="rect">
            <a:avLst/>
          </a:prstGeom>
          <a:ln w="12700">
            <a:noFill/>
          </a:ln>
        </p:spPr>
      </p:pic>
      <p:sp>
        <p:nvSpPr>
          <p:cNvPr id="1032" name="TextBox 1031">
            <a:extLst>
              <a:ext uri="{FF2B5EF4-FFF2-40B4-BE49-F238E27FC236}">
                <a16:creationId xmlns:a16="http://schemas.microsoft.com/office/drawing/2014/main" id="{B654E0E4-EDBB-FC43-768D-1838E1E0C7D5}"/>
              </a:ext>
            </a:extLst>
          </p:cNvPr>
          <p:cNvSpPr txBox="1"/>
          <p:nvPr/>
        </p:nvSpPr>
        <p:spPr>
          <a:xfrm>
            <a:off x="2026581" y="12513151"/>
            <a:ext cx="4078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latin typeface="Times" pitchFamily="2" charset="0"/>
              </a:rPr>
              <a:t>   “Turn  it  into a brown cake”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DB4B2E4-4E93-E495-8819-9757A93417E3}"/>
              </a:ext>
            </a:extLst>
          </p:cNvPr>
          <p:cNvSpPr/>
          <p:nvPr/>
        </p:nvSpPr>
        <p:spPr>
          <a:xfrm>
            <a:off x="1688374" y="14372530"/>
            <a:ext cx="784773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&lt;|start|&gt;</a:t>
            </a: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2A134820-9D60-771F-0B8B-1D7E5E84E9B5}"/>
              </a:ext>
            </a:extLst>
          </p:cNvPr>
          <p:cNvSpPr/>
          <p:nvPr/>
        </p:nvSpPr>
        <p:spPr>
          <a:xfrm>
            <a:off x="2473720" y="14372530"/>
            <a:ext cx="365760" cy="365760"/>
          </a:xfrm>
          <a:prstGeom prst="rect">
            <a:avLst/>
          </a:prstGeom>
          <a:solidFill>
            <a:srgbClr val="FF0000">
              <a:alpha val="15091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E905C03-04CE-39B7-40D5-BED69A357AAC}"/>
              </a:ext>
            </a:extLst>
          </p:cNvPr>
          <p:cNvSpPr/>
          <p:nvPr/>
        </p:nvSpPr>
        <p:spPr>
          <a:xfrm>
            <a:off x="2838893" y="14372530"/>
            <a:ext cx="365760" cy="365760"/>
          </a:xfrm>
          <a:prstGeom prst="rect">
            <a:avLst/>
          </a:prstGeom>
          <a:solidFill>
            <a:srgbClr val="FF0000">
              <a:alpha val="15091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70259973-BA60-B143-E1A8-629C247E231A}"/>
              </a:ext>
            </a:extLst>
          </p:cNvPr>
          <p:cNvSpPr/>
          <p:nvPr/>
        </p:nvSpPr>
        <p:spPr>
          <a:xfrm>
            <a:off x="3571587" y="14372530"/>
            <a:ext cx="365760" cy="365760"/>
          </a:xfrm>
          <a:prstGeom prst="rect">
            <a:avLst/>
          </a:prstGeom>
          <a:solidFill>
            <a:srgbClr val="FF0000">
              <a:alpha val="15091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B8157E6F-D5B4-6132-264B-BEEE7EB2E318}"/>
              </a:ext>
            </a:extLst>
          </p:cNvPr>
          <p:cNvSpPr/>
          <p:nvPr/>
        </p:nvSpPr>
        <p:spPr>
          <a:xfrm>
            <a:off x="3937347" y="14372530"/>
            <a:ext cx="365760" cy="365760"/>
          </a:xfrm>
          <a:prstGeom prst="rect">
            <a:avLst/>
          </a:prstGeom>
          <a:solidFill>
            <a:srgbClr val="FF0000">
              <a:alpha val="15091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838583DB-76A8-6A04-96A6-AD55ADABC6FD}"/>
              </a:ext>
            </a:extLst>
          </p:cNvPr>
          <p:cNvSpPr/>
          <p:nvPr/>
        </p:nvSpPr>
        <p:spPr>
          <a:xfrm>
            <a:off x="3205827" y="14372530"/>
            <a:ext cx="365760" cy="365760"/>
          </a:xfrm>
          <a:prstGeom prst="rect">
            <a:avLst/>
          </a:prstGeom>
          <a:solidFill>
            <a:srgbClr val="FF0000">
              <a:alpha val="15091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EEDCD47-0F3E-9FEC-D95B-2AC1FDA062CF}"/>
              </a:ext>
            </a:extLst>
          </p:cNvPr>
          <p:cNvSpPr/>
          <p:nvPr/>
        </p:nvSpPr>
        <p:spPr>
          <a:xfrm>
            <a:off x="4671632" y="14372530"/>
            <a:ext cx="784773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&lt;|end|&gt;</a:t>
            </a: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E2CBB421-7AC6-8D78-0050-C483BA3BA551}"/>
              </a:ext>
            </a:extLst>
          </p:cNvPr>
          <p:cNvSpPr/>
          <p:nvPr/>
        </p:nvSpPr>
        <p:spPr>
          <a:xfrm>
            <a:off x="4303107" y="14372530"/>
            <a:ext cx="365760" cy="365760"/>
          </a:xfrm>
          <a:prstGeom prst="rect">
            <a:avLst/>
          </a:prstGeom>
          <a:solidFill>
            <a:srgbClr val="FF0000">
              <a:alpha val="15091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1" name="Straight Arrow Connector 1040">
            <a:extLst>
              <a:ext uri="{FF2B5EF4-FFF2-40B4-BE49-F238E27FC236}">
                <a16:creationId xmlns:a16="http://schemas.microsoft.com/office/drawing/2014/main" id="{212B6AA5-FD56-74BC-3915-1A99A43E1B49}"/>
              </a:ext>
            </a:extLst>
          </p:cNvPr>
          <p:cNvCxnSpPr>
            <a:cxnSpLocks/>
            <a:endCxn id="1034" idx="0"/>
          </p:cNvCxnSpPr>
          <p:nvPr/>
        </p:nvCxnSpPr>
        <p:spPr>
          <a:xfrm flipH="1">
            <a:off x="2656614" y="12819022"/>
            <a:ext cx="3757" cy="155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2" name="Straight Arrow Connector 1041">
            <a:extLst>
              <a:ext uri="{FF2B5EF4-FFF2-40B4-BE49-F238E27FC236}">
                <a16:creationId xmlns:a16="http://schemas.microsoft.com/office/drawing/2014/main" id="{E8FB1D3C-C7B7-3067-DEED-94A0ABF5B3CE}"/>
              </a:ext>
            </a:extLst>
          </p:cNvPr>
          <p:cNvCxnSpPr>
            <a:cxnSpLocks/>
            <a:endCxn id="1035" idx="0"/>
          </p:cNvCxnSpPr>
          <p:nvPr/>
        </p:nvCxnSpPr>
        <p:spPr>
          <a:xfrm flipH="1">
            <a:off x="3021773" y="12819022"/>
            <a:ext cx="4344" cy="155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3" name="Straight Arrow Connector 1042">
            <a:extLst>
              <a:ext uri="{FF2B5EF4-FFF2-40B4-BE49-F238E27FC236}">
                <a16:creationId xmlns:a16="http://schemas.microsoft.com/office/drawing/2014/main" id="{62A1AE89-AE28-AF99-1BBB-80495782C6AA}"/>
              </a:ext>
            </a:extLst>
          </p:cNvPr>
          <p:cNvCxnSpPr>
            <a:cxnSpLocks/>
            <a:endCxn id="1038" idx="0"/>
          </p:cNvCxnSpPr>
          <p:nvPr/>
        </p:nvCxnSpPr>
        <p:spPr>
          <a:xfrm>
            <a:off x="3388707" y="12819022"/>
            <a:ext cx="0" cy="155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4" name="Straight Arrow Connector 1043">
            <a:extLst>
              <a:ext uri="{FF2B5EF4-FFF2-40B4-BE49-F238E27FC236}">
                <a16:creationId xmlns:a16="http://schemas.microsoft.com/office/drawing/2014/main" id="{549F86B0-9B19-E4F4-8CD1-C34ADDD03885}"/>
              </a:ext>
            </a:extLst>
          </p:cNvPr>
          <p:cNvCxnSpPr>
            <a:cxnSpLocks/>
            <a:endCxn id="1036" idx="0"/>
          </p:cNvCxnSpPr>
          <p:nvPr/>
        </p:nvCxnSpPr>
        <p:spPr>
          <a:xfrm>
            <a:off x="3753106" y="12819022"/>
            <a:ext cx="1375" cy="155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5" name="Straight Arrow Connector 1044">
            <a:extLst>
              <a:ext uri="{FF2B5EF4-FFF2-40B4-BE49-F238E27FC236}">
                <a16:creationId xmlns:a16="http://schemas.microsoft.com/office/drawing/2014/main" id="{1D59146E-9CAA-DFAD-0637-2E2C916B6F11}"/>
              </a:ext>
            </a:extLst>
          </p:cNvPr>
          <p:cNvCxnSpPr>
            <a:cxnSpLocks/>
            <a:endCxn id="1040" idx="0"/>
          </p:cNvCxnSpPr>
          <p:nvPr/>
        </p:nvCxnSpPr>
        <p:spPr>
          <a:xfrm flipH="1">
            <a:off x="4486001" y="12819022"/>
            <a:ext cx="3169" cy="155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6" name="Picture 2" descr="❄️ Snowflake Emoji">
            <a:extLst>
              <a:ext uri="{FF2B5EF4-FFF2-40B4-BE49-F238E27FC236}">
                <a16:creationId xmlns:a16="http://schemas.microsoft.com/office/drawing/2014/main" id="{DBEFC3DA-DEC2-FEF0-BA7F-05BCC683F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01" y="14251611"/>
            <a:ext cx="302086" cy="3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" descr="❄️ Snowflake Emoji">
            <a:extLst>
              <a:ext uri="{FF2B5EF4-FFF2-40B4-BE49-F238E27FC236}">
                <a16:creationId xmlns:a16="http://schemas.microsoft.com/office/drawing/2014/main" id="{81E37529-15AA-0816-3E4B-4026DC4C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592" y="14256089"/>
            <a:ext cx="302086" cy="3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" descr="❄️ Snowflake Emoji">
            <a:extLst>
              <a:ext uri="{FF2B5EF4-FFF2-40B4-BE49-F238E27FC236}">
                <a16:creationId xmlns:a16="http://schemas.microsoft.com/office/drawing/2014/main" id="{611A7412-CC4F-AC7C-8FBE-55CE4DA6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05" y="14256089"/>
            <a:ext cx="302086" cy="3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9" name="Straight Arrow Connector 1048">
            <a:extLst>
              <a:ext uri="{FF2B5EF4-FFF2-40B4-BE49-F238E27FC236}">
                <a16:creationId xmlns:a16="http://schemas.microsoft.com/office/drawing/2014/main" id="{976BD657-FF6E-C6BC-BA50-26810DC71DF7}"/>
              </a:ext>
            </a:extLst>
          </p:cNvPr>
          <p:cNvCxnSpPr>
            <a:cxnSpLocks/>
          </p:cNvCxnSpPr>
          <p:nvPr/>
        </p:nvCxnSpPr>
        <p:spPr>
          <a:xfrm>
            <a:off x="4104263" y="12819022"/>
            <a:ext cx="1375" cy="155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7B891A7B-D2D1-66DB-F26F-FC85B5A29EE7}"/>
              </a:ext>
            </a:extLst>
          </p:cNvPr>
          <p:cNvSpPr/>
          <p:nvPr/>
        </p:nvSpPr>
        <p:spPr>
          <a:xfrm>
            <a:off x="1688374" y="13239474"/>
            <a:ext cx="4369605" cy="5149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Tokenizer</a:t>
            </a:r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C7A16B6C-65D2-13B3-1DEC-E89B191C1C09}"/>
              </a:ext>
            </a:extLst>
          </p:cNvPr>
          <p:cNvSpPr/>
          <p:nvPr/>
        </p:nvSpPr>
        <p:spPr>
          <a:xfrm>
            <a:off x="9347839" y="14370817"/>
            <a:ext cx="582148" cy="365760"/>
          </a:xfrm>
          <a:prstGeom prst="rect">
            <a:avLst/>
          </a:prstGeom>
          <a:solidFill>
            <a:schemeClr val="accent1">
              <a:lumMod val="20000"/>
              <a:lumOff val="80000"/>
              <a:alpha val="15091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[pad]</a:t>
            </a: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81FBF30A-59D8-11FB-9F30-55D96100C58F}"/>
              </a:ext>
            </a:extLst>
          </p:cNvPr>
          <p:cNvSpPr/>
          <p:nvPr/>
        </p:nvSpPr>
        <p:spPr>
          <a:xfrm>
            <a:off x="6433705" y="14370817"/>
            <a:ext cx="787392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&lt;|start|&gt;</a:t>
            </a:r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B8D8DB3C-B795-1CB0-61CC-3E0BC0517AF0}"/>
              </a:ext>
            </a:extLst>
          </p:cNvPr>
          <p:cNvSpPr txBox="1"/>
          <p:nvPr/>
        </p:nvSpPr>
        <p:spPr>
          <a:xfrm>
            <a:off x="7269004" y="12516582"/>
            <a:ext cx="24565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solidFill>
                  <a:schemeClr val="accent2"/>
                </a:solidFill>
                <a:latin typeface="Times" pitchFamily="2" charset="0"/>
              </a:rPr>
              <a:t>“burning candle”</a:t>
            </a:r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9231059C-F683-9565-B8E4-8C88761D5683}"/>
              </a:ext>
            </a:extLst>
          </p:cNvPr>
          <p:cNvSpPr/>
          <p:nvPr/>
        </p:nvSpPr>
        <p:spPr>
          <a:xfrm>
            <a:off x="7826152" y="14370817"/>
            <a:ext cx="365760" cy="365760"/>
          </a:xfrm>
          <a:prstGeom prst="rect">
            <a:avLst/>
          </a:prstGeom>
          <a:solidFill>
            <a:schemeClr val="accent4">
              <a:lumMod val="20000"/>
              <a:lumOff val="80000"/>
              <a:alpha val="15091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E4482B93-71C2-A57A-F70D-255ED4D4F3D6}"/>
              </a:ext>
            </a:extLst>
          </p:cNvPr>
          <p:cNvSpPr/>
          <p:nvPr/>
        </p:nvSpPr>
        <p:spPr>
          <a:xfrm>
            <a:off x="8192517" y="14370817"/>
            <a:ext cx="365760" cy="365760"/>
          </a:xfrm>
          <a:prstGeom prst="rect">
            <a:avLst/>
          </a:prstGeom>
          <a:solidFill>
            <a:schemeClr val="accent4">
              <a:lumMod val="20000"/>
              <a:lumOff val="80000"/>
              <a:alpha val="15091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0CFBB860-EE82-C65B-ED36-AC5C2D22ABD4}"/>
              </a:ext>
            </a:extLst>
          </p:cNvPr>
          <p:cNvSpPr/>
          <p:nvPr/>
        </p:nvSpPr>
        <p:spPr>
          <a:xfrm>
            <a:off x="7221796" y="14370817"/>
            <a:ext cx="598198" cy="365760"/>
          </a:xfrm>
          <a:prstGeom prst="rect">
            <a:avLst/>
          </a:prstGeom>
          <a:solidFill>
            <a:srgbClr val="FF0000">
              <a:alpha val="15091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&lt;ins&gt;</a:t>
            </a:r>
          </a:p>
        </p:txBody>
      </p:sp>
      <p:cxnSp>
        <p:nvCxnSpPr>
          <p:cNvPr id="1057" name="Straight Arrow Connector 1056">
            <a:extLst>
              <a:ext uri="{FF2B5EF4-FFF2-40B4-BE49-F238E27FC236}">
                <a16:creationId xmlns:a16="http://schemas.microsoft.com/office/drawing/2014/main" id="{DA0A569F-8A75-59F1-277A-6964FA10700B}"/>
              </a:ext>
            </a:extLst>
          </p:cNvPr>
          <p:cNvCxnSpPr>
            <a:cxnSpLocks/>
          </p:cNvCxnSpPr>
          <p:nvPr/>
        </p:nvCxnSpPr>
        <p:spPr>
          <a:xfrm>
            <a:off x="7994172" y="12815829"/>
            <a:ext cx="1375" cy="155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0CD2CE00-0617-94AA-616B-9AB3AA644CC8}"/>
              </a:ext>
            </a:extLst>
          </p:cNvPr>
          <p:cNvCxnSpPr>
            <a:cxnSpLocks/>
          </p:cNvCxnSpPr>
          <p:nvPr/>
        </p:nvCxnSpPr>
        <p:spPr>
          <a:xfrm>
            <a:off x="8370828" y="12817309"/>
            <a:ext cx="1375" cy="1553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4CB1BC4A-409F-4834-8768-7BB8BDA4C952}"/>
              </a:ext>
            </a:extLst>
          </p:cNvPr>
          <p:cNvSpPr/>
          <p:nvPr/>
        </p:nvSpPr>
        <p:spPr>
          <a:xfrm>
            <a:off x="6433705" y="13242905"/>
            <a:ext cx="3496282" cy="5149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Tokenizer</a:t>
            </a:r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5FA66400-9321-CBF2-B2CA-74E508C912E9}"/>
              </a:ext>
            </a:extLst>
          </p:cNvPr>
          <p:cNvSpPr/>
          <p:nvPr/>
        </p:nvSpPr>
        <p:spPr>
          <a:xfrm>
            <a:off x="8565110" y="14370817"/>
            <a:ext cx="780845" cy="365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&lt;|end|&gt;</a:t>
            </a: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A46EFF20-A998-A350-78DD-96AA6BAF6E03}"/>
              </a:ext>
            </a:extLst>
          </p:cNvPr>
          <p:cNvSpPr txBox="1"/>
          <p:nvPr/>
        </p:nvSpPr>
        <p:spPr>
          <a:xfrm>
            <a:off x="10187409" y="14384384"/>
            <a:ext cx="18529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Test Image</a:t>
            </a: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76318126-F843-E2FB-7B14-1B9D966276C3}"/>
              </a:ext>
            </a:extLst>
          </p:cNvPr>
          <p:cNvSpPr txBox="1"/>
          <p:nvPr/>
        </p:nvSpPr>
        <p:spPr>
          <a:xfrm>
            <a:off x="12081568" y="14383071"/>
            <a:ext cx="18529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&lt;ins&gt;</a:t>
            </a: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C0CAF5C0-0B9D-8D83-CD0E-5DE8F518CDFA}"/>
              </a:ext>
            </a:extLst>
          </p:cNvPr>
          <p:cNvSpPr txBox="1"/>
          <p:nvPr/>
        </p:nvSpPr>
        <p:spPr>
          <a:xfrm>
            <a:off x="13959306" y="14402654"/>
            <a:ext cx="218448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&lt;ins&gt;</a:t>
            </a:r>
            <a:b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US" sz="2100" i="1" dirty="0">
                <a:solidFill>
                  <a:srgbClr val="C00000"/>
                </a:solidFill>
                <a:latin typeface="Times" pitchFamily="2" charset="0"/>
                <a:cs typeface="Arial" panose="020B0604020202020204" pitchFamily="34" charset="0"/>
              </a:rPr>
            </a:br>
            <a:r>
              <a:rPr lang="en-US" sz="2100" i="1" dirty="0">
                <a:latin typeface="Times" pitchFamily="2" charset="0"/>
                <a:cs typeface="Arial" panose="020B0604020202020204" pitchFamily="34" charset="0"/>
              </a:rPr>
              <a:t>“burning candle”</a:t>
            </a: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4B19FED4-39E6-D952-81EF-6A340D4783FC}"/>
              </a:ext>
            </a:extLst>
          </p:cNvPr>
          <p:cNvSpPr txBox="1"/>
          <p:nvPr/>
        </p:nvSpPr>
        <p:spPr>
          <a:xfrm>
            <a:off x="15983452" y="14402253"/>
            <a:ext cx="249402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&lt;ins&gt;</a:t>
            </a:r>
            <a:b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en-US" sz="2100" i="1" dirty="0">
                <a:solidFill>
                  <a:srgbClr val="C00000"/>
                </a:solidFill>
                <a:latin typeface="Times" pitchFamily="2" charset="0"/>
                <a:cs typeface="Arial" panose="020B0604020202020204" pitchFamily="34" charset="0"/>
              </a:rPr>
            </a:br>
            <a:r>
              <a:rPr lang="en-US" sz="2100" i="1" dirty="0">
                <a:latin typeface="Times" pitchFamily="2" charset="0"/>
                <a:cs typeface="Arial" panose="020B0604020202020204" pitchFamily="34" charset="0"/>
              </a:rPr>
              <a:t>“with orange slices”</a:t>
            </a: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BEEA95FB-B58A-6E35-100E-B111EDD40F25}"/>
              </a:ext>
            </a:extLst>
          </p:cNvPr>
          <p:cNvSpPr txBox="1"/>
          <p:nvPr/>
        </p:nvSpPr>
        <p:spPr>
          <a:xfrm>
            <a:off x="6433704" y="14946907"/>
            <a:ext cx="61574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(b) Instruction Concatenation</a:t>
            </a: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12819770-315E-C945-B371-51A8AC17CE54}"/>
              </a:ext>
            </a:extLst>
          </p:cNvPr>
          <p:cNvSpPr txBox="1"/>
          <p:nvPr/>
        </p:nvSpPr>
        <p:spPr>
          <a:xfrm>
            <a:off x="671930" y="14951716"/>
            <a:ext cx="55211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(a) Instruction Optimization</a:t>
            </a: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6620953B-9C08-99FB-07AF-7449D2838A21}"/>
              </a:ext>
            </a:extLst>
          </p:cNvPr>
          <p:cNvSpPr txBox="1"/>
          <p:nvPr/>
        </p:nvSpPr>
        <p:spPr>
          <a:xfrm>
            <a:off x="668815" y="13625971"/>
            <a:ext cx="9246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5656DFF9-F86A-9A7E-159E-8BF35597769E}"/>
              </a:ext>
            </a:extLst>
          </p:cNvPr>
          <p:cNvSpPr txBox="1"/>
          <p:nvPr/>
        </p:nvSpPr>
        <p:spPr>
          <a:xfrm>
            <a:off x="632309" y="12458824"/>
            <a:ext cx="10285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pic>
        <p:nvPicPr>
          <p:cNvPr id="1069" name="Picture 46">
            <a:extLst>
              <a:ext uri="{FF2B5EF4-FFF2-40B4-BE49-F238E27FC236}">
                <a16:creationId xmlns:a16="http://schemas.microsoft.com/office/drawing/2014/main" id="{9B931563-94FF-5AF9-3697-7E97621C3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16" y="13983788"/>
            <a:ext cx="754502" cy="75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4">
            <a:extLst>
              <a:ext uri="{FF2B5EF4-FFF2-40B4-BE49-F238E27FC236}">
                <a16:creationId xmlns:a16="http://schemas.microsoft.com/office/drawing/2014/main" id="{90C90B47-511D-EEAF-8FDF-F3CC40AF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16" y="12836947"/>
            <a:ext cx="754502" cy="75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1" name="Rectangle 1070">
            <a:extLst>
              <a:ext uri="{FF2B5EF4-FFF2-40B4-BE49-F238E27FC236}">
                <a16:creationId xmlns:a16="http://schemas.microsoft.com/office/drawing/2014/main" id="{176AFA38-C510-4781-51DB-27B08FFC6D60}"/>
              </a:ext>
            </a:extLst>
          </p:cNvPr>
          <p:cNvSpPr/>
          <p:nvPr/>
        </p:nvSpPr>
        <p:spPr>
          <a:xfrm>
            <a:off x="3128723" y="14453640"/>
            <a:ext cx="914215" cy="219075"/>
          </a:xfrm>
          <a:prstGeom prst="rect">
            <a:avLst/>
          </a:prstGeom>
          <a:solidFill>
            <a:schemeClr val="bg1">
              <a:alpha val="839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51197C69-527E-3995-23EC-3726FD0783D8}"/>
              </a:ext>
            </a:extLst>
          </p:cNvPr>
          <p:cNvSpPr txBox="1"/>
          <p:nvPr/>
        </p:nvSpPr>
        <p:spPr>
          <a:xfrm>
            <a:off x="3002729" y="14383070"/>
            <a:ext cx="120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&lt;ins&gt; </a:t>
            </a:r>
            <a:r>
              <a:rPr lang="en-US" sz="1400" dirty="0">
                <a:solidFill>
                  <a:srgbClr val="C00000"/>
                </a:solidFill>
                <a:latin typeface="Times" pitchFamily="2" charset="0"/>
                <a:cs typeface="Arial" panose="020B0604020202020204" pitchFamily="34" charset="0"/>
              </a:rPr>
              <a:t>🔥</a:t>
            </a:r>
            <a:endParaRPr lang="en-US" sz="1400" dirty="0">
              <a:latin typeface="Times" pitchFamily="2" charset="0"/>
            </a:endParaRPr>
          </a:p>
        </p:txBody>
      </p:sp>
      <p:grpSp>
        <p:nvGrpSpPr>
          <p:cNvPr id="1270" name="Group 1269">
            <a:extLst>
              <a:ext uri="{FF2B5EF4-FFF2-40B4-BE49-F238E27FC236}">
                <a16:creationId xmlns:a16="http://schemas.microsoft.com/office/drawing/2014/main" id="{5F9C7F8E-D698-EE72-74A2-6E6BBF19E3E1}"/>
              </a:ext>
            </a:extLst>
          </p:cNvPr>
          <p:cNvGrpSpPr/>
          <p:nvPr/>
        </p:nvGrpSpPr>
        <p:grpSpPr>
          <a:xfrm>
            <a:off x="10998840" y="4468174"/>
            <a:ext cx="6843954" cy="3172278"/>
            <a:chOff x="10424531" y="11159516"/>
            <a:chExt cx="6843954" cy="3172278"/>
          </a:xfrm>
        </p:grpSpPr>
        <p:pic>
          <p:nvPicPr>
            <p:cNvPr id="1246" name="Picture 4">
              <a:extLst>
                <a:ext uri="{FF2B5EF4-FFF2-40B4-BE49-F238E27FC236}">
                  <a16:creationId xmlns:a16="http://schemas.microsoft.com/office/drawing/2014/main" id="{3F4B3606-77FC-E187-26FE-F52A5E98F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4357" y="12171583"/>
              <a:ext cx="1024128" cy="102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7" name="Rounded Rectangle 1246">
              <a:extLst>
                <a:ext uri="{FF2B5EF4-FFF2-40B4-BE49-F238E27FC236}">
                  <a16:creationId xmlns:a16="http://schemas.microsoft.com/office/drawing/2014/main" id="{32D38590-C790-615E-1D33-897EAA768FDB}"/>
                </a:ext>
              </a:extLst>
            </p:cNvPr>
            <p:cNvSpPr/>
            <p:nvPr/>
          </p:nvSpPr>
          <p:spPr>
            <a:xfrm>
              <a:off x="13970495" y="12370620"/>
              <a:ext cx="1965086" cy="626065"/>
            </a:xfrm>
            <a:prstGeom prst="roundRect">
              <a:avLst>
                <a:gd name="adj" fmla="val 2114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8" name="TextBox 1247">
              <a:extLst>
                <a:ext uri="{FF2B5EF4-FFF2-40B4-BE49-F238E27FC236}">
                  <a16:creationId xmlns:a16="http://schemas.microsoft.com/office/drawing/2014/main" id="{BEB0A7F3-6D69-E107-C74C-E81EEB302D95}"/>
                </a:ext>
              </a:extLst>
            </p:cNvPr>
            <p:cNvSpPr txBox="1"/>
            <p:nvPr/>
          </p:nvSpPr>
          <p:spPr>
            <a:xfrm>
              <a:off x="12357465" y="12158574"/>
              <a:ext cx="103825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latin typeface="Arial" panose="020B0604020202020204" pitchFamily="34" charset="0"/>
                  <a:cs typeface="Arial" panose="020B0604020202020204" pitchFamily="34" charset="0"/>
                </a:rPr>
                <a:t>Before</a:t>
              </a:r>
              <a:endParaRPr lang="en-US" sz="21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9" name="Picture 2">
              <a:extLst>
                <a:ext uri="{FF2B5EF4-FFF2-40B4-BE49-F238E27FC236}">
                  <a16:creationId xmlns:a16="http://schemas.microsoft.com/office/drawing/2014/main" id="{6E6BA971-701D-2813-5C05-63EE062ED7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00"/>
            <a:stretch/>
          </p:blipFill>
          <p:spPr bwMode="auto">
            <a:xfrm>
              <a:off x="12371595" y="11159516"/>
              <a:ext cx="1024128" cy="1024128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0" name="Rounded Rectangle 1249">
              <a:extLst>
                <a:ext uri="{FF2B5EF4-FFF2-40B4-BE49-F238E27FC236}">
                  <a16:creationId xmlns:a16="http://schemas.microsoft.com/office/drawing/2014/main" id="{25483BF2-1C3F-0D9F-4835-FCBAB5694880}"/>
                </a:ext>
              </a:extLst>
            </p:cNvPr>
            <p:cNvSpPr/>
            <p:nvPr/>
          </p:nvSpPr>
          <p:spPr>
            <a:xfrm>
              <a:off x="12234769" y="12599939"/>
              <a:ext cx="1286355" cy="17635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20" dirty="0"/>
                <a:t>🔥</a:t>
              </a:r>
            </a:p>
          </p:txBody>
        </p:sp>
        <p:cxnSp>
          <p:nvCxnSpPr>
            <p:cNvPr id="1251" name="Elbow Connector 1250">
              <a:extLst>
                <a:ext uri="{FF2B5EF4-FFF2-40B4-BE49-F238E27FC236}">
                  <a16:creationId xmlns:a16="http://schemas.microsoft.com/office/drawing/2014/main" id="{3426343B-42C7-F95A-DB9B-563B64B32697}"/>
                </a:ext>
              </a:extLst>
            </p:cNvPr>
            <p:cNvCxnSpPr>
              <a:cxnSpLocks/>
              <a:stCxn id="1249" idx="3"/>
              <a:endCxn id="1247" idx="1"/>
            </p:cNvCxnSpPr>
            <p:nvPr/>
          </p:nvCxnSpPr>
          <p:spPr>
            <a:xfrm>
              <a:off x="13395723" y="11671580"/>
              <a:ext cx="574772" cy="1012073"/>
            </a:xfrm>
            <a:prstGeom prst="bentConnector3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2" name="Straight Arrow Connector 1251">
              <a:extLst>
                <a:ext uri="{FF2B5EF4-FFF2-40B4-BE49-F238E27FC236}">
                  <a16:creationId xmlns:a16="http://schemas.microsoft.com/office/drawing/2014/main" id="{EEB83DB9-7A17-9C92-63BF-28BDFEEF32D8}"/>
                </a:ext>
              </a:extLst>
            </p:cNvPr>
            <p:cNvCxnSpPr>
              <a:cxnSpLocks/>
              <a:stCxn id="1247" idx="3"/>
              <a:endCxn id="1246" idx="1"/>
            </p:cNvCxnSpPr>
            <p:nvPr/>
          </p:nvCxnSpPr>
          <p:spPr>
            <a:xfrm flipV="1">
              <a:off x="15935581" y="12683647"/>
              <a:ext cx="308776" cy="6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8100000" algn="tr" rotWithShape="0">
                <a:prstClr val="black">
                  <a:alpha val="16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253" name="Picture 6">
              <a:extLst>
                <a:ext uri="{FF2B5EF4-FFF2-40B4-BE49-F238E27FC236}">
                  <a16:creationId xmlns:a16="http://schemas.microsoft.com/office/drawing/2014/main" id="{9A4E71DF-56A8-E284-75BA-E07701B56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4533" y="12918812"/>
              <a:ext cx="1024128" cy="1024128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54" name="Elbow Connector 1253">
              <a:extLst>
                <a:ext uri="{FF2B5EF4-FFF2-40B4-BE49-F238E27FC236}">
                  <a16:creationId xmlns:a16="http://schemas.microsoft.com/office/drawing/2014/main" id="{21B9393C-4C4E-2850-50BD-4267131654F7}"/>
                </a:ext>
              </a:extLst>
            </p:cNvPr>
            <p:cNvCxnSpPr>
              <a:cxnSpLocks/>
              <a:stCxn id="1257" idx="3"/>
              <a:endCxn id="1246" idx="2"/>
            </p:cNvCxnSpPr>
            <p:nvPr/>
          </p:nvCxnSpPr>
          <p:spPr>
            <a:xfrm flipV="1">
              <a:off x="11448662" y="13195711"/>
              <a:ext cx="5307759" cy="928334"/>
            </a:xfrm>
            <a:prstGeom prst="bentConnector2">
              <a:avLst/>
            </a:prstGeom>
            <a:ln w="20320" cap="sq" cmpd="sng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55" name="TextBox 1254">
                  <a:extLst>
                    <a:ext uri="{FF2B5EF4-FFF2-40B4-BE49-F238E27FC236}">
                      <a16:creationId xmlns:a16="http://schemas.microsoft.com/office/drawing/2014/main" id="{FBC9E44E-69C4-FFE2-63E4-11281A67C019}"/>
                    </a:ext>
                  </a:extLst>
                </p:cNvPr>
                <p:cNvSpPr txBox="1"/>
                <p:nvPr/>
              </p:nvSpPr>
              <p:spPr>
                <a:xfrm>
                  <a:off x="15640869" y="13620037"/>
                  <a:ext cx="1099719" cy="3847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𝑚𝑠𝑒</m:t>
                            </m:r>
                          </m:sub>
                        </m:sSub>
                      </m:oMath>
                    </m:oMathPara>
                  </a14:m>
                  <a:endParaRPr lang="en-US" sz="25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>
            <p:sp>
              <p:nvSpPr>
                <p:cNvPr id="1255" name="TextBox 1254">
                  <a:extLst>
                    <a:ext uri="{FF2B5EF4-FFF2-40B4-BE49-F238E27FC236}">
                      <a16:creationId xmlns:a16="http://schemas.microsoft.com/office/drawing/2014/main" id="{FBC9E44E-69C4-FFE2-63E4-11281A67C0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40869" y="13620037"/>
                  <a:ext cx="1099719" cy="384721"/>
                </a:xfrm>
                <a:prstGeom prst="rect">
                  <a:avLst/>
                </a:prstGeom>
                <a:blipFill>
                  <a:blip r:embed="rId18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56" name="TextBox 1255">
                  <a:extLst>
                    <a:ext uri="{FF2B5EF4-FFF2-40B4-BE49-F238E27FC236}">
                      <a16:creationId xmlns:a16="http://schemas.microsoft.com/office/drawing/2014/main" id="{572446FB-3314-90C6-1939-C2864A9A7FB7}"/>
                    </a:ext>
                  </a:extLst>
                </p:cNvPr>
                <p:cNvSpPr txBox="1"/>
                <p:nvPr/>
              </p:nvSpPr>
              <p:spPr>
                <a:xfrm>
                  <a:off x="10990791" y="12187163"/>
                  <a:ext cx="751510" cy="4144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𝑐𝑙𝑖𝑝</m:t>
                            </m:r>
                          </m:sub>
                        </m:sSub>
                      </m:oMath>
                    </m:oMathPara>
                  </a14:m>
                  <a:endParaRPr lang="en-US" sz="25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256" name="TextBox 1255">
                  <a:extLst>
                    <a:ext uri="{FF2B5EF4-FFF2-40B4-BE49-F238E27FC236}">
                      <a16:creationId xmlns:a16="http://schemas.microsoft.com/office/drawing/2014/main" id="{572446FB-3314-90C6-1939-C2864A9A7F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0791" y="12187163"/>
                  <a:ext cx="751510" cy="414409"/>
                </a:xfrm>
                <a:prstGeom prst="rect">
                  <a:avLst/>
                </a:prstGeom>
                <a:blipFill>
                  <a:blip r:embed="rId19"/>
                  <a:stretch>
                    <a:fillRect l="-6667" r="-5000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57" name="TextBox 1256">
              <a:extLst>
                <a:ext uri="{FF2B5EF4-FFF2-40B4-BE49-F238E27FC236}">
                  <a16:creationId xmlns:a16="http://schemas.microsoft.com/office/drawing/2014/main" id="{0111D736-001C-CB5B-4A15-9CC948850EEB}"/>
                </a:ext>
              </a:extLst>
            </p:cNvPr>
            <p:cNvSpPr txBox="1"/>
            <p:nvPr/>
          </p:nvSpPr>
          <p:spPr>
            <a:xfrm>
              <a:off x="10424531" y="13916296"/>
              <a:ext cx="10241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latin typeface="Arial" panose="020B0604020202020204" pitchFamily="34" charset="0"/>
                  <a:cs typeface="Arial" panose="020B0604020202020204" pitchFamily="34" charset="0"/>
                </a:rPr>
                <a:t>After</a:t>
              </a:r>
              <a:endParaRPr lang="en-US" sz="2100" i="1" dirty="0">
                <a:latin typeface="Times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1258" name="Group 1257">
              <a:extLst>
                <a:ext uri="{FF2B5EF4-FFF2-40B4-BE49-F238E27FC236}">
                  <a16:creationId xmlns:a16="http://schemas.microsoft.com/office/drawing/2014/main" id="{5603469F-E4D3-CFFD-1BFA-E0A25D15ABA4}"/>
                </a:ext>
              </a:extLst>
            </p:cNvPr>
            <p:cNvGrpSpPr/>
            <p:nvPr/>
          </p:nvGrpSpPr>
          <p:grpSpPr>
            <a:xfrm>
              <a:off x="12357465" y="12915677"/>
              <a:ext cx="1024128" cy="1027342"/>
              <a:chOff x="3582496" y="3082962"/>
              <a:chExt cx="1280160" cy="1284178"/>
            </a:xfrm>
          </p:grpSpPr>
          <p:pic>
            <p:nvPicPr>
              <p:cNvPr id="1259" name="Picture 6">
                <a:extLst>
                  <a:ext uri="{FF2B5EF4-FFF2-40B4-BE49-F238E27FC236}">
                    <a16:creationId xmlns:a16="http://schemas.microsoft.com/office/drawing/2014/main" id="{51B9880B-E379-B213-7896-5953BD66B1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2496" y="3082962"/>
                <a:ext cx="1280160" cy="1280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0" name="Picture 2" descr="Here's a short video of what happens behind the scenes when Stable Diffusion  generates a picture : r/StableDiffusion">
                <a:extLst>
                  <a:ext uri="{FF2B5EF4-FFF2-40B4-BE49-F238E27FC236}">
                    <a16:creationId xmlns:a16="http://schemas.microsoft.com/office/drawing/2014/main" id="{0402259D-6200-B904-D186-168A43900B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alphaModFix amt="2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2496" y="3086980"/>
                <a:ext cx="1280160" cy="1280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261" name="Elbow Connector 1260">
              <a:extLst>
                <a:ext uri="{FF2B5EF4-FFF2-40B4-BE49-F238E27FC236}">
                  <a16:creationId xmlns:a16="http://schemas.microsoft.com/office/drawing/2014/main" id="{88932E56-9E29-BA75-2631-0BF98B09933C}"/>
                </a:ext>
              </a:extLst>
            </p:cNvPr>
            <p:cNvCxnSpPr>
              <a:cxnSpLocks/>
              <a:stCxn id="1260" idx="3"/>
              <a:endCxn id="1247" idx="1"/>
            </p:cNvCxnSpPr>
            <p:nvPr/>
          </p:nvCxnSpPr>
          <p:spPr>
            <a:xfrm flipV="1">
              <a:off x="13381593" y="12683653"/>
              <a:ext cx="588902" cy="747302"/>
            </a:xfrm>
            <a:prstGeom prst="bentConnector3">
              <a:avLst>
                <a:gd name="adj1" fmla="val 51584"/>
              </a:avLst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2" name="Straight Arrow Connector 1261">
              <a:extLst>
                <a:ext uri="{FF2B5EF4-FFF2-40B4-BE49-F238E27FC236}">
                  <a16:creationId xmlns:a16="http://schemas.microsoft.com/office/drawing/2014/main" id="{E1243352-A364-4CD4-D3CA-E3160DB1A07A}"/>
                </a:ext>
              </a:extLst>
            </p:cNvPr>
            <p:cNvCxnSpPr>
              <a:cxnSpLocks/>
              <a:stCxn id="1250" idx="3"/>
              <a:endCxn id="1247" idx="1"/>
            </p:cNvCxnSpPr>
            <p:nvPr/>
          </p:nvCxnSpPr>
          <p:spPr>
            <a:xfrm flipV="1">
              <a:off x="13521124" y="12683653"/>
              <a:ext cx="449371" cy="446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63" name="TextBox 1262">
                  <a:extLst>
                    <a:ext uri="{FF2B5EF4-FFF2-40B4-BE49-F238E27FC236}">
                      <a16:creationId xmlns:a16="http://schemas.microsoft.com/office/drawing/2014/main" id="{C5568840-54B1-2E04-0A34-49AECE29DECE}"/>
                    </a:ext>
                  </a:extLst>
                </p:cNvPr>
                <p:cNvSpPr txBox="1"/>
                <p:nvPr/>
              </p:nvSpPr>
              <p:spPr>
                <a:xfrm>
                  <a:off x="11459295" y="13032323"/>
                  <a:ext cx="889959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+ </a:t>
                  </a:r>
                  <a14:m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</m:oMath>
                  </a14:m>
                  <a:r>
                    <a:rPr lang="en-US" sz="22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1263" name="TextBox 1262">
                  <a:extLst>
                    <a:ext uri="{FF2B5EF4-FFF2-40B4-BE49-F238E27FC236}">
                      <a16:creationId xmlns:a16="http://schemas.microsoft.com/office/drawing/2014/main" id="{C5568840-54B1-2E04-0A34-49AECE29DE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9295" y="13032323"/>
                  <a:ext cx="889959" cy="430887"/>
                </a:xfrm>
                <a:prstGeom prst="rect">
                  <a:avLst/>
                </a:prstGeom>
                <a:blipFill>
                  <a:blip r:embed="rId21"/>
                  <a:stretch>
                    <a:fillRect t="-8571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64" name="Straight Arrow Connector 1263">
              <a:extLst>
                <a:ext uri="{FF2B5EF4-FFF2-40B4-BE49-F238E27FC236}">
                  <a16:creationId xmlns:a16="http://schemas.microsoft.com/office/drawing/2014/main" id="{E8613159-830B-8C01-AE87-261C36A76D50}"/>
                </a:ext>
              </a:extLst>
            </p:cNvPr>
            <p:cNvCxnSpPr>
              <a:cxnSpLocks/>
              <a:stCxn id="1253" idx="3"/>
              <a:endCxn id="1260" idx="1"/>
            </p:cNvCxnSpPr>
            <p:nvPr/>
          </p:nvCxnSpPr>
          <p:spPr>
            <a:xfrm>
              <a:off x="11448661" y="13430876"/>
              <a:ext cx="908804" cy="7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5" name="Elbow Connector 1264">
              <a:extLst>
                <a:ext uri="{FF2B5EF4-FFF2-40B4-BE49-F238E27FC236}">
                  <a16:creationId xmlns:a16="http://schemas.microsoft.com/office/drawing/2014/main" id="{6AD08F87-885A-AA38-AFF7-CE007A99E968}"/>
                </a:ext>
              </a:extLst>
            </p:cNvPr>
            <p:cNvCxnSpPr>
              <a:cxnSpLocks/>
              <a:stCxn id="1253" idx="0"/>
              <a:endCxn id="1249" idx="1"/>
            </p:cNvCxnSpPr>
            <p:nvPr/>
          </p:nvCxnSpPr>
          <p:spPr>
            <a:xfrm rot="5400000" flipH="1" flipV="1">
              <a:off x="11030480" y="11577697"/>
              <a:ext cx="1247232" cy="1434998"/>
            </a:xfrm>
            <a:prstGeom prst="bentConnector2">
              <a:avLst/>
            </a:prstGeom>
            <a:ln w="20320" cap="sq" cmpd="sng">
              <a:solidFill>
                <a:schemeClr val="accent6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6" name="Elbow Connector 1265">
              <a:extLst>
                <a:ext uri="{FF2B5EF4-FFF2-40B4-BE49-F238E27FC236}">
                  <a16:creationId xmlns:a16="http://schemas.microsoft.com/office/drawing/2014/main" id="{575772DF-7DC5-6629-3A4D-8D2BD7A0CD63}"/>
                </a:ext>
              </a:extLst>
            </p:cNvPr>
            <p:cNvCxnSpPr>
              <a:cxnSpLocks/>
              <a:stCxn id="1250" idx="1"/>
              <a:endCxn id="1253" idx="0"/>
            </p:cNvCxnSpPr>
            <p:nvPr/>
          </p:nvCxnSpPr>
          <p:spPr>
            <a:xfrm rot="10800000" flipV="1">
              <a:off x="10936597" y="12688114"/>
              <a:ext cx="1298172" cy="230698"/>
            </a:xfrm>
            <a:prstGeom prst="bentConnector2">
              <a:avLst/>
            </a:prstGeom>
            <a:ln w="20320" cap="sq" cmpd="sng">
              <a:solidFill>
                <a:schemeClr val="accent6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68" name="TextBox 1267">
              <a:extLst>
                <a:ext uri="{FF2B5EF4-FFF2-40B4-BE49-F238E27FC236}">
                  <a16:creationId xmlns:a16="http://schemas.microsoft.com/office/drawing/2014/main" id="{39A1A257-52FA-1B85-EB05-5DCE47FAC4DA}"/>
                </a:ext>
              </a:extLst>
            </p:cNvPr>
            <p:cNvSpPr txBox="1"/>
            <p:nvPr/>
          </p:nvSpPr>
          <p:spPr>
            <a:xfrm>
              <a:off x="13982461" y="12477861"/>
              <a:ext cx="1957794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InstructPix2Pix</a:t>
              </a:r>
            </a:p>
          </p:txBody>
        </p:sp>
        <p:pic>
          <p:nvPicPr>
            <p:cNvPr id="1269" name="Picture 2" descr="❄️ Snowflake Emoji">
              <a:extLst>
                <a:ext uri="{FF2B5EF4-FFF2-40B4-BE49-F238E27FC236}">
                  <a16:creationId xmlns:a16="http://schemas.microsoft.com/office/drawing/2014/main" id="{E6BE046A-ACA0-8C40-EB07-CCAA62215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1040" y="12294538"/>
              <a:ext cx="299392" cy="299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76368E-A541-CFBB-B563-04E56DEFE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2" y="16553824"/>
            <a:ext cx="2035250" cy="203525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8F93C27-BA4A-B3AA-EB27-9B9B3D65B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89" y="16553824"/>
            <a:ext cx="2035249" cy="203524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F184901-9B15-F14B-BFDE-DCCE259E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669" y="16553824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D441B106-DC37-39D5-1A1A-721A87E47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2092" y="16553824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D215B595-26B3-08BD-5CBD-65EFF6056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233" y="16553824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58E26932-B74C-3F0B-938F-EF814460D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371" y="16553824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2082">
            <a:extLst>
              <a:ext uri="{FF2B5EF4-FFF2-40B4-BE49-F238E27FC236}">
                <a16:creationId xmlns:a16="http://schemas.microsoft.com/office/drawing/2014/main" id="{FF534EB3-1002-F45C-FA1E-6DC1A67154A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702076" y="3674748"/>
            <a:ext cx="12907483" cy="4728261"/>
          </a:xfrm>
          <a:prstGeom prst="rect">
            <a:avLst/>
          </a:prstGeom>
        </p:spPr>
      </p:pic>
      <p:pic>
        <p:nvPicPr>
          <p:cNvPr id="2106" name="Picture 2105">
            <a:extLst>
              <a:ext uri="{FF2B5EF4-FFF2-40B4-BE49-F238E27FC236}">
                <a16:creationId xmlns:a16="http://schemas.microsoft.com/office/drawing/2014/main" id="{D5A6779D-2999-A4F0-2E75-DC8DB594C27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785475" y="9397183"/>
            <a:ext cx="12766321" cy="7022012"/>
          </a:xfrm>
          <a:prstGeom prst="rect">
            <a:avLst/>
          </a:prstGeom>
        </p:spPr>
      </p:pic>
      <p:pic>
        <p:nvPicPr>
          <p:cNvPr id="2110" name="Picture 2109">
            <a:extLst>
              <a:ext uri="{FF2B5EF4-FFF2-40B4-BE49-F238E27FC236}">
                <a16:creationId xmlns:a16="http://schemas.microsoft.com/office/drawing/2014/main" id="{FAF43342-E54C-1E04-BE1E-D92477A519F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492" y="17105671"/>
            <a:ext cx="13147796" cy="3850424"/>
          </a:xfrm>
          <a:prstGeom prst="rect">
            <a:avLst/>
          </a:prstGeom>
        </p:spPr>
      </p:pic>
      <p:sp>
        <p:nvSpPr>
          <p:cNvPr id="2114" name="TextBox 2113">
            <a:extLst>
              <a:ext uri="{FF2B5EF4-FFF2-40B4-BE49-F238E27FC236}">
                <a16:creationId xmlns:a16="http://schemas.microsoft.com/office/drawing/2014/main" id="{A44BB90D-0767-662E-E94B-7EC53E0C0F83}"/>
              </a:ext>
            </a:extLst>
          </p:cNvPr>
          <p:cNvSpPr txBox="1"/>
          <p:nvPr/>
        </p:nvSpPr>
        <p:spPr>
          <a:xfrm>
            <a:off x="10610772" y="3187191"/>
            <a:ext cx="8658536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 framework for 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inverting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prompts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sz="2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editing instructions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for text-to-image diffusion models.</a:t>
            </a:r>
          </a:p>
        </p:txBody>
      </p:sp>
      <p:pic>
        <p:nvPicPr>
          <p:cNvPr id="2115" name="Picture 22" descr="Idea - Free technology icons">
            <a:extLst>
              <a:ext uri="{FF2B5EF4-FFF2-40B4-BE49-F238E27FC236}">
                <a16:creationId xmlns:a16="http://schemas.microsoft.com/office/drawing/2014/main" id="{503D91D6-9EC6-56A2-BE7F-4102BA419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880" y="3162978"/>
            <a:ext cx="861774" cy="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6" name="Picture 24">
            <a:extLst>
              <a:ext uri="{FF2B5EF4-FFF2-40B4-BE49-F238E27FC236}">
                <a16:creationId xmlns:a16="http://schemas.microsoft.com/office/drawing/2014/main" id="{D415B282-5502-983B-D932-C3BAACFC7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14" y="8579536"/>
            <a:ext cx="1608318" cy="160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7" name="Picture 26">
            <a:extLst>
              <a:ext uri="{FF2B5EF4-FFF2-40B4-BE49-F238E27FC236}">
                <a16:creationId xmlns:a16="http://schemas.microsoft.com/office/drawing/2014/main" id="{F29988DD-591E-82F1-0A2E-9DFFA1CD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140" y="8579536"/>
            <a:ext cx="1609344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8" name="Picture 28">
            <a:extLst>
              <a:ext uri="{FF2B5EF4-FFF2-40B4-BE49-F238E27FC236}">
                <a16:creationId xmlns:a16="http://schemas.microsoft.com/office/drawing/2014/main" id="{2F25F8CD-DF33-983D-E958-963A533C6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5" y="8579536"/>
            <a:ext cx="1395940" cy="13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" name="Picture 30">
            <a:extLst>
              <a:ext uri="{FF2B5EF4-FFF2-40B4-BE49-F238E27FC236}">
                <a16:creationId xmlns:a16="http://schemas.microsoft.com/office/drawing/2014/main" id="{9CA65342-F1BE-0C71-EA74-68EB3F5B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78" y="8579536"/>
            <a:ext cx="1395940" cy="13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" name="Picture 32">
            <a:extLst>
              <a:ext uri="{FF2B5EF4-FFF2-40B4-BE49-F238E27FC236}">
                <a16:creationId xmlns:a16="http://schemas.microsoft.com/office/drawing/2014/main" id="{0CD4C0EA-FE17-76A7-9068-743D9BF47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984" y="8579536"/>
            <a:ext cx="1609344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1" name="Picture 34">
            <a:extLst>
              <a:ext uri="{FF2B5EF4-FFF2-40B4-BE49-F238E27FC236}">
                <a16:creationId xmlns:a16="http://schemas.microsoft.com/office/drawing/2014/main" id="{5EDD76C4-25F0-E48B-5695-93C376228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35" y="3689951"/>
            <a:ext cx="1597386" cy="160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2" name="Picture 36">
            <a:extLst>
              <a:ext uri="{FF2B5EF4-FFF2-40B4-BE49-F238E27FC236}">
                <a16:creationId xmlns:a16="http://schemas.microsoft.com/office/drawing/2014/main" id="{37C29818-A6A8-9A0E-4961-EEDC45B01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63" y="3689951"/>
            <a:ext cx="1597386" cy="160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3" name="Picture 38">
            <a:extLst>
              <a:ext uri="{FF2B5EF4-FFF2-40B4-BE49-F238E27FC236}">
                <a16:creationId xmlns:a16="http://schemas.microsoft.com/office/drawing/2014/main" id="{B2F97B0D-3F69-377D-B2B8-576D46D3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11" y="6266754"/>
            <a:ext cx="1395940" cy="13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4" name="Picture 40">
            <a:extLst>
              <a:ext uri="{FF2B5EF4-FFF2-40B4-BE49-F238E27FC236}">
                <a16:creationId xmlns:a16="http://schemas.microsoft.com/office/drawing/2014/main" id="{B9431230-E31B-B471-E76F-B6B7688C1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67" y="6266754"/>
            <a:ext cx="1395940" cy="13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5" name="Picture 42">
            <a:extLst>
              <a:ext uri="{FF2B5EF4-FFF2-40B4-BE49-F238E27FC236}">
                <a16:creationId xmlns:a16="http://schemas.microsoft.com/office/drawing/2014/main" id="{1FD779B8-884C-832F-B95C-112FFF03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984" y="6266669"/>
            <a:ext cx="1609344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7" name="TextBox 2126">
            <a:extLst>
              <a:ext uri="{FF2B5EF4-FFF2-40B4-BE49-F238E27FC236}">
                <a16:creationId xmlns:a16="http://schemas.microsoft.com/office/drawing/2014/main" id="{9B124ED7-FFAF-694C-D598-21AF8CBCDB75}"/>
              </a:ext>
            </a:extLst>
          </p:cNvPr>
          <p:cNvSpPr txBox="1"/>
          <p:nvPr/>
        </p:nvSpPr>
        <p:spPr>
          <a:xfrm>
            <a:off x="13803148" y="9165649"/>
            <a:ext cx="4663525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Leverage the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CLIP embedding space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help learn the editing direction</a:t>
            </a:r>
          </a:p>
        </p:txBody>
      </p:sp>
      <p:sp>
        <p:nvSpPr>
          <p:cNvPr id="2128" name="TextBox 2127">
            <a:extLst>
              <a:ext uri="{FF2B5EF4-FFF2-40B4-BE49-F238E27FC236}">
                <a16:creationId xmlns:a16="http://schemas.microsoft.com/office/drawing/2014/main" id="{EE87A906-3B2A-B301-462D-344F3BD8F4BF}"/>
              </a:ext>
            </a:extLst>
          </p:cNvPr>
          <p:cNvSpPr txBox="1"/>
          <p:nvPr/>
        </p:nvSpPr>
        <p:spPr>
          <a:xfrm>
            <a:off x="14413489" y="7466951"/>
            <a:ext cx="3887032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100" dirty="0">
                <a:latin typeface="Bradley Hand" pitchFamily="2" charset="77"/>
                <a:cs typeface="Arial" panose="020B0604020202020204" pitchFamily="34" charset="0"/>
              </a:rPr>
              <a:t>Learning to reconstruct image</a:t>
            </a:r>
          </a:p>
        </p:txBody>
      </p:sp>
      <p:sp>
        <p:nvSpPr>
          <p:cNvPr id="2129" name="TextBox 2128">
            <a:extLst>
              <a:ext uri="{FF2B5EF4-FFF2-40B4-BE49-F238E27FC236}">
                <a16:creationId xmlns:a16="http://schemas.microsoft.com/office/drawing/2014/main" id="{D6EBAB40-641C-E752-51EC-48B34CE9CD78}"/>
              </a:ext>
            </a:extLst>
          </p:cNvPr>
          <p:cNvSpPr txBox="1"/>
          <p:nvPr/>
        </p:nvSpPr>
        <p:spPr>
          <a:xfrm>
            <a:off x="197521" y="15525109"/>
            <a:ext cx="18644318" cy="492443"/>
          </a:xfrm>
          <a:prstGeom prst="rect">
            <a:avLst/>
          </a:prstGeom>
          <a:solidFill>
            <a:srgbClr val="FFFF00">
              <a:alpha val="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Bradley Hand" pitchFamily="2" charset="77"/>
                <a:cs typeface="Arial" panose="020B0604020202020204" pitchFamily="34" charset="0"/>
              </a:rPr>
              <a:t>✏️ You can combine the </a:t>
            </a:r>
            <a:r>
              <a:rPr lang="en-US" sz="2600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learned instruction </a:t>
            </a:r>
            <a:r>
              <a:rPr lang="en-US" sz="2600" dirty="0">
                <a:latin typeface="Bradley Hand" pitchFamily="2" charset="77"/>
                <a:cs typeface="Arial" panose="020B0604020202020204" pitchFamily="34" charset="0"/>
              </a:rPr>
              <a:t>with a </a:t>
            </a:r>
            <a:r>
              <a:rPr lang="en-US" sz="2600" dirty="0">
                <a:solidFill>
                  <a:srgbClr val="0070C0"/>
                </a:solidFill>
                <a:latin typeface="Bradley Hand" pitchFamily="2" charset="77"/>
                <a:cs typeface="Arial" panose="020B0604020202020204" pitchFamily="34" charset="0"/>
              </a:rPr>
              <a:t>natural text prompt </a:t>
            </a:r>
            <a:r>
              <a:rPr lang="en-US" sz="2600" dirty="0">
                <a:latin typeface="Bradley Hand" pitchFamily="2" charset="77"/>
                <a:cs typeface="Arial" panose="020B0604020202020204" pitchFamily="34" charset="0"/>
              </a:rPr>
              <a:t>to create a hybrid instruction.</a:t>
            </a:r>
          </a:p>
        </p:txBody>
      </p:sp>
      <p:pic>
        <p:nvPicPr>
          <p:cNvPr id="2132" name="Picture 4">
            <a:extLst>
              <a:ext uri="{FF2B5EF4-FFF2-40B4-BE49-F238E27FC236}">
                <a16:creationId xmlns:a16="http://schemas.microsoft.com/office/drawing/2014/main" id="{99D3E045-777E-461D-1BA3-6CB723DB4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847" y="19379912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6">
            <a:extLst>
              <a:ext uri="{FF2B5EF4-FFF2-40B4-BE49-F238E27FC236}">
                <a16:creationId xmlns:a16="http://schemas.microsoft.com/office/drawing/2014/main" id="{EE2CB6A3-6EBD-ADC9-9824-546810FE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262" y="19379912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5" name="TextBox 2134">
            <a:extLst>
              <a:ext uri="{FF2B5EF4-FFF2-40B4-BE49-F238E27FC236}">
                <a16:creationId xmlns:a16="http://schemas.microsoft.com/office/drawing/2014/main" id="{51A8E1FC-F282-52CE-B033-B65CBF951459}"/>
              </a:ext>
            </a:extLst>
          </p:cNvPr>
          <p:cNvSpPr txBox="1"/>
          <p:nvPr/>
        </p:nvSpPr>
        <p:spPr>
          <a:xfrm>
            <a:off x="7382697" y="18847180"/>
            <a:ext cx="20514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&lt;ins&gt;</a:t>
            </a:r>
          </a:p>
        </p:txBody>
      </p:sp>
      <p:sp>
        <p:nvSpPr>
          <p:cNvPr id="2136" name="TextBox 2135">
            <a:extLst>
              <a:ext uri="{FF2B5EF4-FFF2-40B4-BE49-F238E27FC236}">
                <a16:creationId xmlns:a16="http://schemas.microsoft.com/office/drawing/2014/main" id="{4734EE04-592D-B13F-F54A-0B8A17E2601B}"/>
              </a:ext>
            </a:extLst>
          </p:cNvPr>
          <p:cNvSpPr txBox="1"/>
          <p:nvPr/>
        </p:nvSpPr>
        <p:spPr>
          <a:xfrm>
            <a:off x="9708887" y="18809791"/>
            <a:ext cx="2123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100" i="1" dirty="0">
                <a:latin typeface="Times" pitchFamily="2" charset="0"/>
                <a:cs typeface="Arial" panose="020B0604020202020204" pitchFamily="34" charset="0"/>
              </a:rPr>
              <a:t>“…, female”</a:t>
            </a:r>
          </a:p>
        </p:txBody>
      </p:sp>
      <p:sp>
        <p:nvSpPr>
          <p:cNvPr id="2137" name="TextBox 2136">
            <a:extLst>
              <a:ext uri="{FF2B5EF4-FFF2-40B4-BE49-F238E27FC236}">
                <a16:creationId xmlns:a16="http://schemas.microsoft.com/office/drawing/2014/main" id="{98D67F49-1A98-65BA-0DF1-CB9AE0C0EF1C}"/>
              </a:ext>
            </a:extLst>
          </p:cNvPr>
          <p:cNvSpPr txBox="1"/>
          <p:nvPr/>
        </p:nvSpPr>
        <p:spPr>
          <a:xfrm>
            <a:off x="16688136" y="18639056"/>
            <a:ext cx="2311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100" i="1" dirty="0">
                <a:latin typeface="Times" pitchFamily="2" charset="0"/>
                <a:cs typeface="Arial" panose="020B0604020202020204" pitchFamily="34" charset="0"/>
              </a:rPr>
              <a:t>“..., female</a:t>
            </a:r>
            <a:br>
              <a:rPr lang="en-US" sz="2100" i="1" dirty="0">
                <a:latin typeface="Times" pitchFamily="2" charset="0"/>
                <a:cs typeface="Arial" panose="020B0604020202020204" pitchFamily="34" charset="0"/>
              </a:rPr>
            </a:br>
            <a:r>
              <a:rPr lang="en-US" sz="2100" i="1" dirty="0">
                <a:latin typeface="Times" pitchFamily="2" charset="0"/>
                <a:cs typeface="Arial" panose="020B0604020202020204" pitchFamily="34" charset="0"/>
              </a:rPr>
              <a:t>with sunflowers”</a:t>
            </a:r>
          </a:p>
        </p:txBody>
      </p:sp>
      <p:sp>
        <p:nvSpPr>
          <p:cNvPr id="2139" name="TextBox 2138">
            <a:extLst>
              <a:ext uri="{FF2B5EF4-FFF2-40B4-BE49-F238E27FC236}">
                <a16:creationId xmlns:a16="http://schemas.microsoft.com/office/drawing/2014/main" id="{B6CD9D02-E731-BABC-F3D2-DAC74BB5AC1B}"/>
              </a:ext>
            </a:extLst>
          </p:cNvPr>
          <p:cNvSpPr txBox="1"/>
          <p:nvPr/>
        </p:nvSpPr>
        <p:spPr>
          <a:xfrm>
            <a:off x="12148631" y="18858722"/>
            <a:ext cx="20602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100" i="1" dirty="0">
                <a:latin typeface="Times" pitchFamily="2" charset="0"/>
                <a:cs typeface="Arial" panose="020B0604020202020204" pitchFamily="34" charset="0"/>
              </a:rPr>
              <a:t>“…, Asian”</a:t>
            </a:r>
          </a:p>
        </p:txBody>
      </p:sp>
      <p:sp>
        <p:nvSpPr>
          <p:cNvPr id="2140" name="TextBox 2139">
            <a:extLst>
              <a:ext uri="{FF2B5EF4-FFF2-40B4-BE49-F238E27FC236}">
                <a16:creationId xmlns:a16="http://schemas.microsoft.com/office/drawing/2014/main" id="{70213056-2502-2D72-6242-B0183BA1E31F}"/>
              </a:ext>
            </a:extLst>
          </p:cNvPr>
          <p:cNvSpPr txBox="1"/>
          <p:nvPr/>
        </p:nvSpPr>
        <p:spPr>
          <a:xfrm>
            <a:off x="14439323" y="18639056"/>
            <a:ext cx="21833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100" i="1" dirty="0">
                <a:latin typeface="Times" pitchFamily="2" charset="0"/>
                <a:cs typeface="Arial" panose="020B0604020202020204" pitchFamily="34" charset="0"/>
              </a:rPr>
              <a:t>“…, female</a:t>
            </a:r>
            <a:br>
              <a:rPr lang="en-US" sz="2100" i="1" dirty="0">
                <a:latin typeface="Times" pitchFamily="2" charset="0"/>
                <a:cs typeface="Arial" panose="020B0604020202020204" pitchFamily="34" charset="0"/>
              </a:rPr>
            </a:br>
            <a:r>
              <a:rPr lang="en-US" sz="2100" i="1" dirty="0">
                <a:latin typeface="Times" pitchFamily="2" charset="0"/>
                <a:cs typeface="Arial" panose="020B0604020202020204" pitchFamily="34" charset="0"/>
              </a:rPr>
              <a:t>with a gun”</a:t>
            </a:r>
          </a:p>
        </p:txBody>
      </p:sp>
      <p:pic>
        <p:nvPicPr>
          <p:cNvPr id="2141" name="Picture 22">
            <a:extLst>
              <a:ext uri="{FF2B5EF4-FFF2-40B4-BE49-F238E27FC236}">
                <a16:creationId xmlns:a16="http://schemas.microsoft.com/office/drawing/2014/main" id="{2F44EB1E-F91F-4323-5D83-4B93B6637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50" y="19379912"/>
            <a:ext cx="2039112" cy="203911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2" name="Picture 24">
            <a:extLst>
              <a:ext uri="{FF2B5EF4-FFF2-40B4-BE49-F238E27FC236}">
                <a16:creationId xmlns:a16="http://schemas.microsoft.com/office/drawing/2014/main" id="{9F3466B0-3936-5A00-9CFE-A4938805F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88" y="19379912"/>
            <a:ext cx="2039112" cy="203911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3" name="Picture 20">
            <a:extLst>
              <a:ext uri="{FF2B5EF4-FFF2-40B4-BE49-F238E27FC236}">
                <a16:creationId xmlns:a16="http://schemas.microsoft.com/office/drawing/2014/main" id="{C098EAC9-B61D-AA1D-11F9-9C3685E09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23" y="19379912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6" name="Picture 8">
            <a:extLst>
              <a:ext uri="{FF2B5EF4-FFF2-40B4-BE49-F238E27FC236}">
                <a16:creationId xmlns:a16="http://schemas.microsoft.com/office/drawing/2014/main" id="{71B67946-84E4-4FDD-777D-485726D28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791" y="19379912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7" name="Picture 14">
            <a:extLst>
              <a:ext uri="{FF2B5EF4-FFF2-40B4-BE49-F238E27FC236}">
                <a16:creationId xmlns:a16="http://schemas.microsoft.com/office/drawing/2014/main" id="{677397F9-1019-99F3-C377-49C59A6E6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319" y="19379912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8" name="Picture 2">
            <a:extLst>
              <a:ext uri="{FF2B5EF4-FFF2-40B4-BE49-F238E27FC236}">
                <a16:creationId xmlns:a16="http://schemas.microsoft.com/office/drawing/2014/main" id="{2CE930F9-4755-26D7-89CA-D5DCA5A2C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75" y="19379912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9" name="TextBox 2148">
            <a:extLst>
              <a:ext uri="{FF2B5EF4-FFF2-40B4-BE49-F238E27FC236}">
                <a16:creationId xmlns:a16="http://schemas.microsoft.com/office/drawing/2014/main" id="{15667295-DDC5-C35B-2817-D2665F589764}"/>
              </a:ext>
            </a:extLst>
          </p:cNvPr>
          <p:cNvSpPr txBox="1"/>
          <p:nvPr/>
        </p:nvSpPr>
        <p:spPr>
          <a:xfrm>
            <a:off x="7350629" y="16070472"/>
            <a:ext cx="20435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&lt;ins&gt;</a:t>
            </a:r>
          </a:p>
        </p:txBody>
      </p:sp>
      <p:sp>
        <p:nvSpPr>
          <p:cNvPr id="2150" name="TextBox 2149">
            <a:extLst>
              <a:ext uri="{FF2B5EF4-FFF2-40B4-BE49-F238E27FC236}">
                <a16:creationId xmlns:a16="http://schemas.microsoft.com/office/drawing/2014/main" id="{C9956C6A-FA0F-A12D-4F3D-3A4F14F47052}"/>
              </a:ext>
            </a:extLst>
          </p:cNvPr>
          <p:cNvSpPr txBox="1"/>
          <p:nvPr/>
        </p:nvSpPr>
        <p:spPr>
          <a:xfrm>
            <a:off x="9709962" y="16076244"/>
            <a:ext cx="20136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solidFill>
                  <a:srgbClr val="002060"/>
                </a:solidFill>
                <a:latin typeface="Times" pitchFamily="2" charset="0"/>
                <a:cs typeface="Arial" panose="020B0604020202020204" pitchFamily="34" charset="0"/>
              </a:rPr>
              <a:t>+“… husky”</a:t>
            </a:r>
          </a:p>
        </p:txBody>
      </p:sp>
      <p:sp>
        <p:nvSpPr>
          <p:cNvPr id="2152" name="TextBox 2151">
            <a:extLst>
              <a:ext uri="{FF2B5EF4-FFF2-40B4-BE49-F238E27FC236}">
                <a16:creationId xmlns:a16="http://schemas.microsoft.com/office/drawing/2014/main" id="{3C1E5353-81AD-37BE-3A9A-BF5FA2BE28AC}"/>
              </a:ext>
            </a:extLst>
          </p:cNvPr>
          <p:cNvSpPr txBox="1"/>
          <p:nvPr/>
        </p:nvSpPr>
        <p:spPr>
          <a:xfrm>
            <a:off x="12096523" y="16082014"/>
            <a:ext cx="205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solidFill>
                  <a:srgbClr val="002060"/>
                </a:solidFill>
                <a:latin typeface="Times" pitchFamily="2" charset="0"/>
                <a:cs typeface="Arial" panose="020B0604020202020204" pitchFamily="34" charset="0"/>
              </a:rPr>
              <a:t>+ “… squirrel”</a:t>
            </a:r>
          </a:p>
        </p:txBody>
      </p:sp>
      <p:sp>
        <p:nvSpPr>
          <p:cNvPr id="2153" name="TextBox 2152">
            <a:extLst>
              <a:ext uri="{FF2B5EF4-FFF2-40B4-BE49-F238E27FC236}">
                <a16:creationId xmlns:a16="http://schemas.microsoft.com/office/drawing/2014/main" id="{177053A8-AF6F-CF7E-6071-07BB9635DBC4}"/>
              </a:ext>
            </a:extLst>
          </p:cNvPr>
          <p:cNvSpPr txBox="1"/>
          <p:nvPr/>
        </p:nvSpPr>
        <p:spPr>
          <a:xfrm>
            <a:off x="14389782" y="16082014"/>
            <a:ext cx="21833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solidFill>
                  <a:srgbClr val="002060"/>
                </a:solidFill>
                <a:latin typeface="Times" pitchFamily="2" charset="0"/>
                <a:cs typeface="Arial" panose="020B0604020202020204" pitchFamily="34" charset="0"/>
              </a:rPr>
              <a:t>+ “… polar bear”</a:t>
            </a:r>
          </a:p>
        </p:txBody>
      </p:sp>
      <p:sp>
        <p:nvSpPr>
          <p:cNvPr id="2154" name="TextBox 2153">
            <a:extLst>
              <a:ext uri="{FF2B5EF4-FFF2-40B4-BE49-F238E27FC236}">
                <a16:creationId xmlns:a16="http://schemas.microsoft.com/office/drawing/2014/main" id="{30341828-C363-3894-32F1-CC47C3EACCEA}"/>
              </a:ext>
            </a:extLst>
          </p:cNvPr>
          <p:cNvSpPr txBox="1"/>
          <p:nvPr/>
        </p:nvSpPr>
        <p:spPr>
          <a:xfrm>
            <a:off x="16712439" y="16074024"/>
            <a:ext cx="21833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solidFill>
                  <a:srgbClr val="002060"/>
                </a:solidFill>
                <a:latin typeface="Times" pitchFamily="2" charset="0"/>
                <a:cs typeface="Arial" panose="020B0604020202020204" pitchFamily="34" charset="0"/>
              </a:rPr>
              <a:t>+ “… rabbit”</a:t>
            </a:r>
          </a:p>
        </p:txBody>
      </p:sp>
      <p:sp>
        <p:nvSpPr>
          <p:cNvPr id="2155" name="TextBox 2154">
            <a:extLst>
              <a:ext uri="{FF2B5EF4-FFF2-40B4-BE49-F238E27FC236}">
                <a16:creationId xmlns:a16="http://schemas.microsoft.com/office/drawing/2014/main" id="{668C8E74-8436-2352-809F-691A324A9613}"/>
              </a:ext>
            </a:extLst>
          </p:cNvPr>
          <p:cNvSpPr txBox="1"/>
          <p:nvPr/>
        </p:nvSpPr>
        <p:spPr>
          <a:xfrm>
            <a:off x="4968903" y="21387192"/>
            <a:ext cx="20305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Image</a:t>
            </a:r>
          </a:p>
        </p:txBody>
      </p:sp>
      <p:sp>
        <p:nvSpPr>
          <p:cNvPr id="2156" name="TextBox 2155">
            <a:extLst>
              <a:ext uri="{FF2B5EF4-FFF2-40B4-BE49-F238E27FC236}">
                <a16:creationId xmlns:a16="http://schemas.microsoft.com/office/drawing/2014/main" id="{397B183C-4E7E-BDA3-64DF-5B553AF0D029}"/>
              </a:ext>
            </a:extLst>
          </p:cNvPr>
          <p:cNvSpPr txBox="1"/>
          <p:nvPr/>
        </p:nvSpPr>
        <p:spPr>
          <a:xfrm>
            <a:off x="4968903" y="18560668"/>
            <a:ext cx="20305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Image</a:t>
            </a:r>
          </a:p>
        </p:txBody>
      </p:sp>
      <p:sp>
        <p:nvSpPr>
          <p:cNvPr id="2157" name="TextBox 2156">
            <a:extLst>
              <a:ext uri="{FF2B5EF4-FFF2-40B4-BE49-F238E27FC236}">
                <a16:creationId xmlns:a16="http://schemas.microsoft.com/office/drawing/2014/main" id="{21B8D494-BE11-1A46-396D-95FCBE89A8C0}"/>
              </a:ext>
            </a:extLst>
          </p:cNvPr>
          <p:cNvSpPr txBox="1"/>
          <p:nvPr/>
        </p:nvSpPr>
        <p:spPr>
          <a:xfrm>
            <a:off x="2427449" y="21399915"/>
            <a:ext cx="20305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  <p:sp>
        <p:nvSpPr>
          <p:cNvPr id="2158" name="TextBox 2157">
            <a:extLst>
              <a:ext uri="{FF2B5EF4-FFF2-40B4-BE49-F238E27FC236}">
                <a16:creationId xmlns:a16="http://schemas.microsoft.com/office/drawing/2014/main" id="{ECCD602A-7DBA-4CE7-EC42-6FD58CB83504}"/>
              </a:ext>
            </a:extLst>
          </p:cNvPr>
          <p:cNvSpPr txBox="1"/>
          <p:nvPr/>
        </p:nvSpPr>
        <p:spPr>
          <a:xfrm>
            <a:off x="2427449" y="18547991"/>
            <a:ext cx="20305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  <p:sp>
        <p:nvSpPr>
          <p:cNvPr id="2159" name="TextBox 2158">
            <a:extLst>
              <a:ext uri="{FF2B5EF4-FFF2-40B4-BE49-F238E27FC236}">
                <a16:creationId xmlns:a16="http://schemas.microsoft.com/office/drawing/2014/main" id="{B7F67793-C90A-AF87-B05A-7DD38E250CF5}"/>
              </a:ext>
            </a:extLst>
          </p:cNvPr>
          <p:cNvSpPr txBox="1"/>
          <p:nvPr/>
        </p:nvSpPr>
        <p:spPr>
          <a:xfrm>
            <a:off x="232509" y="21413258"/>
            <a:ext cx="20305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sp>
        <p:nvSpPr>
          <p:cNvPr id="2160" name="TextBox 2159">
            <a:extLst>
              <a:ext uri="{FF2B5EF4-FFF2-40B4-BE49-F238E27FC236}">
                <a16:creationId xmlns:a16="http://schemas.microsoft.com/office/drawing/2014/main" id="{7623A684-DF84-75FC-62AC-9DFEE73FF2C0}"/>
              </a:ext>
            </a:extLst>
          </p:cNvPr>
          <p:cNvSpPr txBox="1"/>
          <p:nvPr/>
        </p:nvSpPr>
        <p:spPr>
          <a:xfrm>
            <a:off x="232509" y="18548634"/>
            <a:ext cx="20305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cxnSp>
        <p:nvCxnSpPr>
          <p:cNvPr id="2162" name="Straight Connector 2161">
            <a:extLst>
              <a:ext uri="{FF2B5EF4-FFF2-40B4-BE49-F238E27FC236}">
                <a16:creationId xmlns:a16="http://schemas.microsoft.com/office/drawing/2014/main" id="{9A08AF81-3D4B-E6C6-521B-4CAE5D4613F0}"/>
              </a:ext>
            </a:extLst>
          </p:cNvPr>
          <p:cNvCxnSpPr/>
          <p:nvPr/>
        </p:nvCxnSpPr>
        <p:spPr>
          <a:xfrm>
            <a:off x="4748381" y="16553824"/>
            <a:ext cx="0" cy="497397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64" name="TextBox 2163">
            <a:extLst>
              <a:ext uri="{FF2B5EF4-FFF2-40B4-BE49-F238E27FC236}">
                <a16:creationId xmlns:a16="http://schemas.microsoft.com/office/drawing/2014/main" id="{EC14D3EC-2473-7C37-2086-C7B6F481AB09}"/>
              </a:ext>
            </a:extLst>
          </p:cNvPr>
          <p:cNvSpPr txBox="1"/>
          <p:nvPr/>
        </p:nvSpPr>
        <p:spPr>
          <a:xfrm>
            <a:off x="19702076" y="8453069"/>
            <a:ext cx="1297721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⭐ “Turn it into a drawing” (language) can be ambiguous and ineffective.</a:t>
            </a:r>
          </a:p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Visual prompts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more informative and intuitive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convey the desired edit</a:t>
            </a:r>
          </a:p>
        </p:txBody>
      </p:sp>
      <p:sp>
        <p:nvSpPr>
          <p:cNvPr id="2167" name="TextBox 2166">
            <a:extLst>
              <a:ext uri="{FF2B5EF4-FFF2-40B4-BE49-F238E27FC236}">
                <a16:creationId xmlns:a16="http://schemas.microsoft.com/office/drawing/2014/main" id="{65DA6B2D-CEA7-3E9E-F6AC-FC415F8C4CAA}"/>
              </a:ext>
            </a:extLst>
          </p:cNvPr>
          <p:cNvSpPr txBox="1"/>
          <p:nvPr/>
        </p:nvSpPr>
        <p:spPr>
          <a:xfrm>
            <a:off x="19431542" y="16621438"/>
            <a:ext cx="1337267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⭐ Achieve </a:t>
            </a:r>
            <a:r>
              <a:rPr lang="en-US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results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compared to SOTA text-conditioned image editing frameworks!</a:t>
            </a:r>
          </a:p>
        </p:txBody>
      </p:sp>
      <p:sp>
        <p:nvSpPr>
          <p:cNvPr id="2170" name="TextBox 2169">
            <a:extLst>
              <a:ext uri="{FF2B5EF4-FFF2-40B4-BE49-F238E27FC236}">
                <a16:creationId xmlns:a16="http://schemas.microsoft.com/office/drawing/2014/main" id="{F25B2FF8-F1FB-2E27-E2DC-B6F2FD3D0359}"/>
              </a:ext>
            </a:extLst>
          </p:cNvPr>
          <p:cNvSpPr txBox="1"/>
          <p:nvPr/>
        </p:nvSpPr>
        <p:spPr>
          <a:xfrm>
            <a:off x="19702076" y="3247963"/>
            <a:ext cx="1322318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⭐ Ours can learn the edit from {before, after} pair &amp; offer additional advantages!</a:t>
            </a:r>
          </a:p>
        </p:txBody>
      </p:sp>
      <p:pic>
        <p:nvPicPr>
          <p:cNvPr id="2189" name="Picture 2188">
            <a:extLst>
              <a:ext uri="{FF2B5EF4-FFF2-40B4-BE49-F238E27FC236}">
                <a16:creationId xmlns:a16="http://schemas.microsoft.com/office/drawing/2014/main" id="{6204DF19-5191-5E62-31D5-7D2D60B95B3B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42441" y="7970147"/>
            <a:ext cx="3144956" cy="3231971"/>
          </a:xfrm>
          <a:prstGeom prst="rect">
            <a:avLst/>
          </a:prstGeom>
        </p:spPr>
      </p:pic>
      <p:sp>
        <p:nvSpPr>
          <p:cNvPr id="2190" name="TextBox 2189">
            <a:extLst>
              <a:ext uri="{FF2B5EF4-FFF2-40B4-BE49-F238E27FC236}">
                <a16:creationId xmlns:a16="http://schemas.microsoft.com/office/drawing/2014/main" id="{6BE008B2-A19A-09B3-D309-C6C3FD891DD9}"/>
              </a:ext>
            </a:extLst>
          </p:cNvPr>
          <p:cNvSpPr txBox="1"/>
          <p:nvPr/>
        </p:nvSpPr>
        <p:spPr>
          <a:xfrm>
            <a:off x="9773751" y="4165980"/>
            <a:ext cx="3049598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sz="2100" dirty="0">
                <a:latin typeface="Bradley Hand" pitchFamily="2" charset="77"/>
                <a:cs typeface="Arial" panose="020B0604020202020204" pitchFamily="34" charset="0"/>
              </a:rPr>
              <a:t>Learning to</a:t>
            </a:r>
          </a:p>
          <a:p>
            <a:pPr algn="r"/>
            <a:r>
              <a:rPr lang="en-US" sz="2100" dirty="0">
                <a:latin typeface="Bradley Hand" pitchFamily="2" charset="77"/>
                <a:cs typeface="Arial" panose="020B0604020202020204" pitchFamily="34" charset="0"/>
              </a:rPr>
              <a:t>perform image editing</a:t>
            </a:r>
          </a:p>
        </p:txBody>
      </p:sp>
      <p:sp>
        <p:nvSpPr>
          <p:cNvPr id="2192" name="TextBox 2191">
            <a:extLst>
              <a:ext uri="{FF2B5EF4-FFF2-40B4-BE49-F238E27FC236}">
                <a16:creationId xmlns:a16="http://schemas.microsoft.com/office/drawing/2014/main" id="{078FDD79-8C87-F6D1-DA0A-1EEC62C5A54E}"/>
              </a:ext>
            </a:extLst>
          </p:cNvPr>
          <p:cNvSpPr txBox="1"/>
          <p:nvPr/>
        </p:nvSpPr>
        <p:spPr>
          <a:xfrm>
            <a:off x="211610" y="5472192"/>
            <a:ext cx="8644934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❓But,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what if the desired edit is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describe in words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93" name="TextBox 2192">
            <a:extLst>
              <a:ext uri="{FF2B5EF4-FFF2-40B4-BE49-F238E27FC236}">
                <a16:creationId xmlns:a16="http://schemas.microsoft.com/office/drawing/2014/main" id="{2277C8BD-4611-C504-7E20-4C7D74BDA6FC}"/>
              </a:ext>
            </a:extLst>
          </p:cNvPr>
          <p:cNvSpPr txBox="1"/>
          <p:nvPr/>
        </p:nvSpPr>
        <p:spPr>
          <a:xfrm>
            <a:off x="308439" y="3181905"/>
            <a:ext cx="864493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👍 Text-conditioned Image Editing is great!</a:t>
            </a:r>
          </a:p>
        </p:txBody>
      </p:sp>
      <p:sp>
        <p:nvSpPr>
          <p:cNvPr id="2196" name="TextBox 2195">
            <a:extLst>
              <a:ext uri="{FF2B5EF4-FFF2-40B4-BE49-F238E27FC236}">
                <a16:creationId xmlns:a16="http://schemas.microsoft.com/office/drawing/2014/main" id="{1D701DB1-E2E4-E637-E790-94DD379709D9}"/>
              </a:ext>
            </a:extLst>
          </p:cNvPr>
          <p:cNvSpPr txBox="1"/>
          <p:nvPr/>
        </p:nvSpPr>
        <p:spPr>
          <a:xfrm>
            <a:off x="3551711" y="3930897"/>
            <a:ext cx="17601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>
                <a:solidFill>
                  <a:srgbClr val="002060"/>
                </a:solidFill>
                <a:latin typeface="Times" pitchFamily="2" charset="0"/>
                <a:cs typeface="Arial" panose="020B0604020202020204" pitchFamily="34" charset="0"/>
              </a:rPr>
              <a:t>“make it</a:t>
            </a:r>
          </a:p>
          <a:p>
            <a:pPr algn="ctr"/>
            <a:r>
              <a:rPr lang="en-US" sz="2100" i="1" dirty="0">
                <a:solidFill>
                  <a:srgbClr val="002060"/>
                </a:solidFill>
                <a:latin typeface="Times" pitchFamily="2" charset="0"/>
                <a:cs typeface="Arial" panose="020B0604020202020204" pitchFamily="34" charset="0"/>
              </a:rPr>
              <a:t>an</a:t>
            </a:r>
          </a:p>
          <a:p>
            <a:pPr algn="ctr"/>
            <a:r>
              <a:rPr lang="en-US" sz="2100" i="1" dirty="0">
                <a:solidFill>
                  <a:srgbClr val="002060"/>
                </a:solidFill>
                <a:latin typeface="Times" pitchFamily="2" charset="0"/>
                <a:cs typeface="Arial" panose="020B0604020202020204" pitchFamily="34" charset="0"/>
              </a:rPr>
              <a:t>aerial photo”</a:t>
            </a:r>
          </a:p>
        </p:txBody>
      </p:sp>
      <p:pic>
        <p:nvPicPr>
          <p:cNvPr id="2197" name="Picture 34">
            <a:extLst>
              <a:ext uri="{FF2B5EF4-FFF2-40B4-BE49-F238E27FC236}">
                <a16:creationId xmlns:a16="http://schemas.microsoft.com/office/drawing/2014/main" id="{E388D1A7-EADA-6E4D-6FEA-0A941D2C4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47" y="6266754"/>
            <a:ext cx="1608318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8" name="Picture 36">
            <a:extLst>
              <a:ext uri="{FF2B5EF4-FFF2-40B4-BE49-F238E27FC236}">
                <a16:creationId xmlns:a16="http://schemas.microsoft.com/office/drawing/2014/main" id="{0035233A-E905-F6D6-78EF-66AD2994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140" y="6266669"/>
            <a:ext cx="1609344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0" name="TextBox 2199">
            <a:extLst>
              <a:ext uri="{FF2B5EF4-FFF2-40B4-BE49-F238E27FC236}">
                <a16:creationId xmlns:a16="http://schemas.microsoft.com/office/drawing/2014/main" id="{84131F9B-5722-51E4-BB7E-28E3651487E8}"/>
              </a:ext>
            </a:extLst>
          </p:cNvPr>
          <p:cNvSpPr txBox="1"/>
          <p:nvPr/>
        </p:nvSpPr>
        <p:spPr>
          <a:xfrm>
            <a:off x="330265" y="7559703"/>
            <a:ext cx="1395940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Before</a:t>
            </a:r>
          </a:p>
        </p:txBody>
      </p:sp>
      <p:sp>
        <p:nvSpPr>
          <p:cNvPr id="2201" name="TextBox 2200">
            <a:extLst>
              <a:ext uri="{FF2B5EF4-FFF2-40B4-BE49-F238E27FC236}">
                <a16:creationId xmlns:a16="http://schemas.microsoft.com/office/drawing/2014/main" id="{A47EEF98-6819-5562-64A3-83FF914C42D6}"/>
              </a:ext>
            </a:extLst>
          </p:cNvPr>
          <p:cNvSpPr txBox="1"/>
          <p:nvPr/>
        </p:nvSpPr>
        <p:spPr>
          <a:xfrm>
            <a:off x="1751352" y="7570713"/>
            <a:ext cx="1395940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After</a:t>
            </a:r>
          </a:p>
        </p:txBody>
      </p:sp>
      <p:sp>
        <p:nvSpPr>
          <p:cNvPr id="2203" name="TextBox 2202">
            <a:extLst>
              <a:ext uri="{FF2B5EF4-FFF2-40B4-BE49-F238E27FC236}">
                <a16:creationId xmlns:a16="http://schemas.microsoft.com/office/drawing/2014/main" id="{A8FC1142-91F1-C94B-B78C-56ACD5320577}"/>
              </a:ext>
            </a:extLst>
          </p:cNvPr>
          <p:cNvSpPr txBox="1"/>
          <p:nvPr/>
        </p:nvSpPr>
        <p:spPr>
          <a:xfrm>
            <a:off x="325980" y="9867934"/>
            <a:ext cx="1395940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Before</a:t>
            </a:r>
          </a:p>
        </p:txBody>
      </p:sp>
      <p:sp>
        <p:nvSpPr>
          <p:cNvPr id="2204" name="TextBox 2203">
            <a:extLst>
              <a:ext uri="{FF2B5EF4-FFF2-40B4-BE49-F238E27FC236}">
                <a16:creationId xmlns:a16="http://schemas.microsoft.com/office/drawing/2014/main" id="{8C6A6378-0DD3-1A4B-EB59-7474E6B6EB7A}"/>
              </a:ext>
            </a:extLst>
          </p:cNvPr>
          <p:cNvSpPr txBox="1"/>
          <p:nvPr/>
        </p:nvSpPr>
        <p:spPr>
          <a:xfrm>
            <a:off x="1747067" y="9878944"/>
            <a:ext cx="1395940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After</a:t>
            </a:r>
          </a:p>
        </p:txBody>
      </p:sp>
      <p:sp>
        <p:nvSpPr>
          <p:cNvPr id="2205" name="TextBox 2204">
            <a:extLst>
              <a:ext uri="{FF2B5EF4-FFF2-40B4-BE49-F238E27FC236}">
                <a16:creationId xmlns:a16="http://schemas.microsoft.com/office/drawing/2014/main" id="{A82264B7-3E1E-91CD-9802-A0E99B2313A0}"/>
              </a:ext>
            </a:extLst>
          </p:cNvPr>
          <p:cNvSpPr txBox="1"/>
          <p:nvPr/>
        </p:nvSpPr>
        <p:spPr>
          <a:xfrm>
            <a:off x="178686" y="10685245"/>
            <a:ext cx="10048004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❓Can we use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{before, after}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pair to guide the edit? (Prompting) </a:t>
            </a:r>
          </a:p>
        </p:txBody>
      </p:sp>
      <p:sp>
        <p:nvSpPr>
          <p:cNvPr id="2207" name="TextBox 2206">
            <a:extLst>
              <a:ext uri="{FF2B5EF4-FFF2-40B4-BE49-F238E27FC236}">
                <a16:creationId xmlns:a16="http://schemas.microsoft.com/office/drawing/2014/main" id="{502E6A8D-D14A-9935-1A5F-E4C3E99EAE77}"/>
              </a:ext>
            </a:extLst>
          </p:cNvPr>
          <p:cNvSpPr txBox="1"/>
          <p:nvPr/>
        </p:nvSpPr>
        <p:spPr>
          <a:xfrm>
            <a:off x="3577947" y="7851495"/>
            <a:ext cx="1551820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Test</a:t>
            </a:r>
          </a:p>
        </p:txBody>
      </p:sp>
      <p:sp>
        <p:nvSpPr>
          <p:cNvPr id="2208" name="TextBox 2207">
            <a:extLst>
              <a:ext uri="{FF2B5EF4-FFF2-40B4-BE49-F238E27FC236}">
                <a16:creationId xmlns:a16="http://schemas.microsoft.com/office/drawing/2014/main" id="{40878C02-D407-3AE8-4744-AA2B9425AE17}"/>
              </a:ext>
            </a:extLst>
          </p:cNvPr>
          <p:cNvSpPr txBox="1"/>
          <p:nvPr/>
        </p:nvSpPr>
        <p:spPr>
          <a:xfrm>
            <a:off x="5576905" y="7859640"/>
            <a:ext cx="1575579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A</a:t>
            </a:r>
          </a:p>
        </p:txBody>
      </p:sp>
      <p:sp>
        <p:nvSpPr>
          <p:cNvPr id="2209" name="TextBox 2208">
            <a:extLst>
              <a:ext uri="{FF2B5EF4-FFF2-40B4-BE49-F238E27FC236}">
                <a16:creationId xmlns:a16="http://schemas.microsoft.com/office/drawing/2014/main" id="{82B0F478-A2BA-1137-DFB7-D5707CDA9CC0}"/>
              </a:ext>
            </a:extLst>
          </p:cNvPr>
          <p:cNvSpPr txBox="1"/>
          <p:nvPr/>
        </p:nvSpPr>
        <p:spPr>
          <a:xfrm>
            <a:off x="7399990" y="7855489"/>
            <a:ext cx="1575579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B</a:t>
            </a:r>
          </a:p>
        </p:txBody>
      </p:sp>
      <p:sp>
        <p:nvSpPr>
          <p:cNvPr id="2210" name="TextBox 2209">
            <a:extLst>
              <a:ext uri="{FF2B5EF4-FFF2-40B4-BE49-F238E27FC236}">
                <a16:creationId xmlns:a16="http://schemas.microsoft.com/office/drawing/2014/main" id="{79426229-7293-5BF6-34C4-5E99CF42657E}"/>
              </a:ext>
            </a:extLst>
          </p:cNvPr>
          <p:cNvSpPr txBox="1"/>
          <p:nvPr/>
        </p:nvSpPr>
        <p:spPr>
          <a:xfrm>
            <a:off x="3537163" y="10155197"/>
            <a:ext cx="1551820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Test</a:t>
            </a:r>
          </a:p>
        </p:txBody>
      </p:sp>
      <p:sp>
        <p:nvSpPr>
          <p:cNvPr id="2211" name="TextBox 2210">
            <a:extLst>
              <a:ext uri="{FF2B5EF4-FFF2-40B4-BE49-F238E27FC236}">
                <a16:creationId xmlns:a16="http://schemas.microsoft.com/office/drawing/2014/main" id="{AEBB0BD7-496A-671B-ADB1-F1488AE5E572}"/>
              </a:ext>
            </a:extLst>
          </p:cNvPr>
          <p:cNvSpPr txBox="1"/>
          <p:nvPr/>
        </p:nvSpPr>
        <p:spPr>
          <a:xfrm>
            <a:off x="5536121" y="10163342"/>
            <a:ext cx="1575579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A</a:t>
            </a:r>
          </a:p>
        </p:txBody>
      </p:sp>
      <p:sp>
        <p:nvSpPr>
          <p:cNvPr id="2212" name="TextBox 2211">
            <a:extLst>
              <a:ext uri="{FF2B5EF4-FFF2-40B4-BE49-F238E27FC236}">
                <a16:creationId xmlns:a16="http://schemas.microsoft.com/office/drawing/2014/main" id="{13422FA4-D172-9D9C-E946-5243B43D1C0D}"/>
              </a:ext>
            </a:extLst>
          </p:cNvPr>
          <p:cNvSpPr txBox="1"/>
          <p:nvPr/>
        </p:nvSpPr>
        <p:spPr>
          <a:xfrm>
            <a:off x="7359206" y="10159191"/>
            <a:ext cx="1575579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B</a:t>
            </a:r>
          </a:p>
        </p:txBody>
      </p:sp>
      <p:sp>
        <p:nvSpPr>
          <p:cNvPr id="2213" name="TextBox 2212">
            <a:extLst>
              <a:ext uri="{FF2B5EF4-FFF2-40B4-BE49-F238E27FC236}">
                <a16:creationId xmlns:a16="http://schemas.microsoft.com/office/drawing/2014/main" id="{0C190472-EA98-D597-FB72-500DE89F378C}"/>
              </a:ext>
            </a:extLst>
          </p:cNvPr>
          <p:cNvSpPr txBox="1"/>
          <p:nvPr/>
        </p:nvSpPr>
        <p:spPr>
          <a:xfrm>
            <a:off x="333411" y="7864190"/>
            <a:ext cx="2809596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Visual Prompt</a:t>
            </a:r>
          </a:p>
        </p:txBody>
      </p:sp>
      <p:sp>
        <p:nvSpPr>
          <p:cNvPr id="2214" name="TextBox 2213">
            <a:extLst>
              <a:ext uri="{FF2B5EF4-FFF2-40B4-BE49-F238E27FC236}">
                <a16:creationId xmlns:a16="http://schemas.microsoft.com/office/drawing/2014/main" id="{AFE12DDA-40CC-C796-25C5-10FC24079000}"/>
              </a:ext>
            </a:extLst>
          </p:cNvPr>
          <p:cNvSpPr txBox="1"/>
          <p:nvPr/>
        </p:nvSpPr>
        <p:spPr>
          <a:xfrm>
            <a:off x="271450" y="10166557"/>
            <a:ext cx="2809596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Visual Prompt</a:t>
            </a:r>
          </a:p>
        </p:txBody>
      </p:sp>
      <p:sp>
        <p:nvSpPr>
          <p:cNvPr id="2215" name="Double Brace 2214">
            <a:extLst>
              <a:ext uri="{FF2B5EF4-FFF2-40B4-BE49-F238E27FC236}">
                <a16:creationId xmlns:a16="http://schemas.microsoft.com/office/drawing/2014/main" id="{F0E47498-4C84-CEBD-12D4-049FA0FDA06A}"/>
              </a:ext>
            </a:extLst>
          </p:cNvPr>
          <p:cNvSpPr/>
          <p:nvPr/>
        </p:nvSpPr>
        <p:spPr>
          <a:xfrm>
            <a:off x="50225" y="6173148"/>
            <a:ext cx="3378879" cy="1718749"/>
          </a:xfrm>
          <a:prstGeom prst="bracePair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216" name="Double Brace 2215">
            <a:extLst>
              <a:ext uri="{FF2B5EF4-FFF2-40B4-BE49-F238E27FC236}">
                <a16:creationId xmlns:a16="http://schemas.microsoft.com/office/drawing/2014/main" id="{1806D155-4AEF-D9AC-6E89-AC91178EAA9C}"/>
              </a:ext>
            </a:extLst>
          </p:cNvPr>
          <p:cNvSpPr/>
          <p:nvPr/>
        </p:nvSpPr>
        <p:spPr>
          <a:xfrm>
            <a:off x="29959" y="8504225"/>
            <a:ext cx="3378879" cy="1718749"/>
          </a:xfrm>
          <a:prstGeom prst="bracePair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217" name="Picture 44">
            <a:extLst>
              <a:ext uri="{FF2B5EF4-FFF2-40B4-BE49-F238E27FC236}">
                <a16:creationId xmlns:a16="http://schemas.microsoft.com/office/drawing/2014/main" id="{23AC4247-13F7-987D-1D43-8F1F55A61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80" y="5890297"/>
            <a:ext cx="419463" cy="4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8" name="Picture 44">
            <a:extLst>
              <a:ext uri="{FF2B5EF4-FFF2-40B4-BE49-F238E27FC236}">
                <a16:creationId xmlns:a16="http://schemas.microsoft.com/office/drawing/2014/main" id="{CEE85A5C-B821-E567-7179-C5C2D1114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962" y="8261348"/>
            <a:ext cx="419463" cy="4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9" name="Picture 46" descr="green-tick-png-green-tick-png-file-570 - Blackstone Career Institute">
            <a:extLst>
              <a:ext uri="{FF2B5EF4-FFF2-40B4-BE49-F238E27FC236}">
                <a16:creationId xmlns:a16="http://schemas.microsoft.com/office/drawing/2014/main" id="{62DC5B6A-477F-C631-C522-9B145BE7C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2" y="8229004"/>
            <a:ext cx="419463" cy="4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0" name="Picture 46" descr="green-tick-png-green-tick-png-file-570 - Blackstone Career Institute">
            <a:extLst>
              <a:ext uri="{FF2B5EF4-FFF2-40B4-BE49-F238E27FC236}">
                <a16:creationId xmlns:a16="http://schemas.microsoft.com/office/drawing/2014/main" id="{A8C71BD0-9F15-BF69-44FC-304614EBB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1" y="5890297"/>
            <a:ext cx="419463" cy="4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BFEB930-9DA6-8687-71E6-218004A4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75" y="16549961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965F1B-21EB-2380-D57C-2DA91A5B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300" y="16549961"/>
            <a:ext cx="2039112" cy="20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355</Words>
  <Application>Microsoft Macintosh PowerPoint</Application>
  <PresentationFormat>Custom</PresentationFormat>
  <Paragraphs>81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Bradley Hand</vt:lpstr>
      <vt:lpstr>Calibri</vt:lpstr>
      <vt:lpstr>Calibri Light</vt:lpstr>
      <vt:lpstr>Cambria Math</vt:lpstr>
      <vt:lpstr>Times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THAO NGUYEN</cp:lastModifiedBy>
  <cp:revision>3</cp:revision>
  <dcterms:modified xsi:type="dcterms:W3CDTF">2024-08-16T16:16:49Z</dcterms:modified>
</cp:coreProperties>
</file>